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91" r:id="rId4"/>
    <p:sldMasterId id="2147483704" r:id="rId5"/>
    <p:sldMasterId id="2147483716" r:id="rId6"/>
    <p:sldMasterId id="2147483740" r:id="rId7"/>
  </p:sldMasterIdLst>
  <p:notesMasterIdLst>
    <p:notesMasterId r:id="rId31"/>
  </p:notesMasterIdLst>
  <p:sldIdLst>
    <p:sldId id="377" r:id="rId8"/>
    <p:sldId id="278" r:id="rId9"/>
    <p:sldId id="276" r:id="rId10"/>
    <p:sldId id="261" r:id="rId11"/>
    <p:sldId id="378" r:id="rId12"/>
    <p:sldId id="262" r:id="rId13"/>
    <p:sldId id="294" r:id="rId14"/>
    <p:sldId id="379" r:id="rId15"/>
    <p:sldId id="257" r:id="rId16"/>
    <p:sldId id="380" r:id="rId17"/>
    <p:sldId id="381" r:id="rId18"/>
    <p:sldId id="382" r:id="rId19"/>
    <p:sldId id="383" r:id="rId20"/>
    <p:sldId id="258" r:id="rId21"/>
    <p:sldId id="384" r:id="rId22"/>
    <p:sldId id="260" r:id="rId23"/>
    <p:sldId id="263" r:id="rId24"/>
    <p:sldId id="385" r:id="rId25"/>
    <p:sldId id="259" r:id="rId26"/>
    <p:sldId id="386" r:id="rId27"/>
    <p:sldId id="387" r:id="rId28"/>
    <p:sldId id="388"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1" id="{F4F90803-EE2A-47E8-8EDA-5C45D6767961}">
          <p14:sldIdLst>
            <p14:sldId id="377"/>
            <p14:sldId id="278"/>
            <p14:sldId id="276"/>
            <p14:sldId id="261"/>
            <p14:sldId id="378"/>
            <p14:sldId id="262"/>
            <p14:sldId id="294"/>
            <p14:sldId id="379"/>
            <p14:sldId id="257"/>
          </p14:sldIdLst>
        </p14:section>
        <p14:section name="Lesson 2" id="{D40326B5-30A1-42C2-A944-39E0813A06EF}">
          <p14:sldIdLst>
            <p14:sldId id="380"/>
            <p14:sldId id="381"/>
            <p14:sldId id="382"/>
            <p14:sldId id="383"/>
            <p14:sldId id="258"/>
          </p14:sldIdLst>
        </p14:section>
        <p14:section name="Lesson 3" id="{7708A514-F099-48FA-AB5F-751B1A175FF6}">
          <p14:sldIdLst>
            <p14:sldId id="384"/>
            <p14:sldId id="260"/>
            <p14:sldId id="263"/>
            <p14:sldId id="385"/>
            <p14:sldId id="259"/>
            <p14:sldId id="386"/>
            <p14:sldId id="387"/>
            <p14:sldId id="388"/>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5452" autoAdjust="0"/>
  </p:normalViewPr>
  <p:slideViewPr>
    <p:cSldViewPr snapToGrid="0">
      <p:cViewPr varScale="1">
        <p:scale>
          <a:sx n="72" d="100"/>
          <a:sy n="72" d="100"/>
        </p:scale>
        <p:origin x="208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F67A1-2F51-4504-8374-571292E860B6}"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9CCF9-82FB-474B-BAA3-0A6CD2DD0AB2}" type="slidenum">
              <a:rPr lang="en-US" smtClean="0"/>
              <a:t>‹#›</a:t>
            </a:fld>
            <a:endParaRPr lang="en-US"/>
          </a:p>
        </p:txBody>
      </p:sp>
    </p:spTree>
    <p:extLst>
      <p:ext uri="{BB962C8B-B14F-4D97-AF65-F5344CB8AC3E}">
        <p14:creationId xmlns:p14="http://schemas.microsoft.com/office/powerpoint/2010/main" val="375398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9CCF9-82FB-474B-BAA3-0A6CD2DD0AB2}" type="slidenum">
              <a:rPr lang="en-US" smtClean="0"/>
              <a:t>1</a:t>
            </a:fld>
            <a:endParaRPr lang="en-US"/>
          </a:p>
        </p:txBody>
      </p:sp>
    </p:spTree>
    <p:extLst>
      <p:ext uri="{BB962C8B-B14F-4D97-AF65-F5344CB8AC3E}">
        <p14:creationId xmlns:p14="http://schemas.microsoft.com/office/powerpoint/2010/main" val="405811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Gautami" panose="020B0502040204020203" pitchFamily="34" charset="0"/>
                <a:ea typeface="Tahoma" panose="020B0604030504040204" pitchFamily="34" charset="0"/>
                <a:cs typeface="Gautami" panose="020B0502040204020203" pitchFamily="34" charset="0"/>
              </a:rPr>
              <a:t>TRAINER NOTES:</a:t>
            </a:r>
          </a:p>
          <a:p>
            <a:pPr marL="0" indent="0">
              <a:buNone/>
            </a:pPr>
            <a:endParaRPr lang="en-US"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dirty="0">
                <a:latin typeface="Gautami" panose="020B0502040204020203" pitchFamily="34" charset="0"/>
                <a:ea typeface="Tahoma" panose="020B0604030504040204" pitchFamily="34" charset="0"/>
                <a:cs typeface="Gautami" panose="020B0502040204020203" pitchFamily="34" charset="0"/>
              </a:rPr>
              <a:t>We’re going to look at the iLPNs UI screen in WM</a:t>
            </a:r>
            <a:br>
              <a:rPr lang="en-US" dirty="0">
                <a:latin typeface="Gautami" panose="020B0502040204020203" pitchFamily="34" charset="0"/>
                <a:ea typeface="Tahoma" panose="020B0604030504040204" pitchFamily="34" charset="0"/>
                <a:cs typeface="Gautami" panose="020B0502040204020203" pitchFamily="34" charset="0"/>
              </a:rPr>
            </a:br>
            <a:r>
              <a:rPr lang="en-US" b="1" dirty="0">
                <a:latin typeface="Gautami" panose="020B0502040204020203" pitchFamily="34" charset="0"/>
                <a:ea typeface="Tahoma" panose="020B0604030504040204" pitchFamily="34" charset="0"/>
                <a:cs typeface="Gautami" panose="020B0502040204020203" pitchFamily="34" charset="0"/>
              </a:rPr>
              <a:t>	Press ENTER – “The iLPNs UI screen offers…” text box appears</a:t>
            </a:r>
            <a:br>
              <a:rPr lang="en-US" b="1" dirty="0">
                <a:latin typeface="Gautami" panose="020B0502040204020203" pitchFamily="34" charset="0"/>
                <a:ea typeface="Tahoma" panose="020B0604030504040204" pitchFamily="34" charset="0"/>
                <a:cs typeface="Gautami" panose="020B0502040204020203" pitchFamily="34" charset="0"/>
              </a:rPr>
            </a:br>
            <a:endParaRPr lang="en-US" b="1"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b="0" dirty="0">
                <a:latin typeface="Gautami" panose="020B0502040204020203" pitchFamily="34" charset="0"/>
                <a:ea typeface="Tahoma" panose="020B0604030504040204" pitchFamily="34" charset="0"/>
                <a:cs typeface="Gautami" panose="020B0502040204020203" pitchFamily="34" charset="0"/>
              </a:rPr>
              <a:t>Some of the different attributes that can be found on this screen are quite common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Gautami" panose="020B0502040204020203" pitchFamily="34" charset="0"/>
                <a:ea typeface="Tahoma" panose="020B0604030504040204" pitchFamily="34" charset="0"/>
                <a:cs typeface="Gautami" panose="020B0502040204020203" pitchFamily="34" charset="0"/>
              </a:rPr>
              <a:t>	Press ENTER – “Common Attributes…” text box appears</a:t>
            </a:r>
            <a:br>
              <a:rPr lang="en-US" b="1" dirty="0">
                <a:latin typeface="Gautami" panose="020B0502040204020203" pitchFamily="34" charset="0"/>
                <a:ea typeface="Tahoma" panose="020B0604030504040204" pitchFamily="34" charset="0"/>
                <a:cs typeface="Gautami" panose="020B0502040204020203" pitchFamily="34" charset="0"/>
              </a:rPr>
            </a:br>
            <a:endParaRPr lang="en-US" b="1"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Review the Common Attributes columns with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Some attributes may subjectively be ‘Common’ to certain groups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In TRN UI, navigate to iLPNs screen &gt; Set ‘From’ and ‘To Status’ to [Putaway] and then press Apply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Ask the class, “What might be a common attribute for a Receiving SV/LH?”</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Answer(s):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PO – Which Purchase Order the iLPN was received against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ASN – Which ASN the iLPN was received against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Create Time – Date/Time the iLPN was received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There are other attributes that some supervisors or lead hands may not be aware of</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Gautami" panose="020B0502040204020203" pitchFamily="34" charset="0"/>
                <a:ea typeface="Tahoma" panose="020B0604030504040204" pitchFamily="34" charset="0"/>
                <a:cs typeface="Gautami" panose="020B0502040204020203" pitchFamily="34" charset="0"/>
              </a:rPr>
              <a:t>	Press ENTER – “Troubleshooting Attributes…” text box appears</a:t>
            </a:r>
            <a:br>
              <a:rPr lang="en-US" b="1" dirty="0">
                <a:latin typeface="Gautami" panose="020B0502040204020203" pitchFamily="34" charset="0"/>
                <a:ea typeface="Tahoma" panose="020B0604030504040204" pitchFamily="34" charset="0"/>
                <a:cs typeface="Gautami" panose="020B0502040204020203" pitchFamily="34" charset="0"/>
              </a:rPr>
            </a:br>
            <a:endParaRPr lang="en-US" b="1"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Review the ‘</a:t>
            </a:r>
            <a:r>
              <a:rPr lang="en-US" b="0" dirty="0" err="1">
                <a:latin typeface="Gautami" panose="020B0502040204020203" pitchFamily="34" charset="0"/>
                <a:ea typeface="Tahoma" panose="020B0604030504040204" pitchFamily="34" charset="0"/>
                <a:cs typeface="Gautami" panose="020B0502040204020203" pitchFamily="34" charset="0"/>
              </a:rPr>
              <a:t>UnCommon</a:t>
            </a:r>
            <a:r>
              <a:rPr lang="en-US" b="0" dirty="0">
                <a:latin typeface="Gautami" panose="020B0502040204020203" pitchFamily="34" charset="0"/>
                <a:ea typeface="Tahoma" panose="020B0604030504040204" pitchFamily="34" charset="0"/>
                <a:cs typeface="Gautami" panose="020B0502040204020203" pitchFamily="34" charset="0"/>
              </a:rPr>
              <a:t>’ or Troubleshooting Attributes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Ask the class, “Why would Weight and/or Volume be a point-of-interest in Troubleshooting”?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Answer: Scenarios where WM cannot find a Putaway location, even though a physical review of the LPN suggests it can be putaway with no issue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Ask the class, “Does anyone know what LPN Size Type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Answer: “Pre-determined value settings for the type of LPN the item can be placed into; most of our LPN Size Types are variations of pallet sizes”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Instruct the class…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In TRN, click on the “?” icon located at the top right of the screen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In the ‘Search’ field, type [LPN Size Type]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Explain to the class, that WM has a “Help” feature, which can be used to research WM terminology and concepts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This can be useful at times to provide context to a Training document, SOP, and/or other WM-related content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Disclaimer: the information stored in the “Help” feature is out-of-the-box descriptions, and is not tailored to a specific company, like Home Hardware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Click on the ‘LPN Size Type’ hyperlink to display MA’s information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Review at the highest-level</a:t>
            </a:r>
            <a:br>
              <a:rPr lang="en-US" b="0" dirty="0">
                <a:latin typeface="Gautami" panose="020B0502040204020203" pitchFamily="34" charset="0"/>
                <a:ea typeface="Tahoma" panose="020B0604030504040204" pitchFamily="34" charset="0"/>
                <a:cs typeface="Gautami" panose="020B0502040204020203" pitchFamily="34" charset="0"/>
              </a:rPr>
            </a:br>
            <a:r>
              <a:rPr lang="en-US" b="1" dirty="0">
                <a:latin typeface="Gautami" panose="020B0502040204020203" pitchFamily="34" charset="0"/>
                <a:ea typeface="Tahoma" panose="020B0604030504040204" pitchFamily="34" charset="0"/>
                <a:cs typeface="Gautami" panose="020B0502040204020203" pitchFamily="34" charset="0"/>
              </a:rPr>
              <a:t>Press ENTER – “Case Locks…” + 1</a:t>
            </a:r>
            <a:r>
              <a:rPr lang="en-US" b="1" baseline="30000" dirty="0">
                <a:latin typeface="Gautami" panose="020B0502040204020203" pitchFamily="34" charset="0"/>
                <a:ea typeface="Tahoma" panose="020B0604030504040204" pitchFamily="34" charset="0"/>
                <a:cs typeface="Gautami" panose="020B0502040204020203" pitchFamily="34" charset="0"/>
              </a:rPr>
              <a:t>st</a:t>
            </a:r>
            <a:r>
              <a:rPr lang="en-US" b="1" dirty="0">
                <a:latin typeface="Gautami" panose="020B0502040204020203" pitchFamily="34" charset="0"/>
                <a:ea typeface="Tahoma" panose="020B0604030504040204" pitchFamily="34" charset="0"/>
                <a:cs typeface="Gautami" panose="020B0502040204020203" pitchFamily="34" charset="0"/>
              </a:rPr>
              <a:t> Bullet Point appears</a:t>
            </a:r>
            <a:br>
              <a:rPr lang="en-US" b="1" dirty="0">
                <a:latin typeface="Gautami" panose="020B0502040204020203" pitchFamily="34" charset="0"/>
                <a:ea typeface="Tahoma" panose="020B0604030504040204" pitchFamily="34" charset="0"/>
                <a:cs typeface="Gautami" panose="020B0502040204020203" pitchFamily="34" charset="0"/>
              </a:rPr>
            </a:br>
            <a:endParaRPr lang="en-US" b="1"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Ask the class, “What are Case Locks and why do we need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to display the Answer</a:t>
            </a:r>
            <a:br>
              <a:rPr lang="en-US" b="0" dirty="0">
                <a:latin typeface="Gautami" panose="020B0502040204020203" pitchFamily="34" charset="0"/>
                <a:ea typeface="Tahoma" panose="020B0604030504040204" pitchFamily="34" charset="0"/>
                <a:cs typeface="Gautami" panose="020B0502040204020203" pitchFamily="34" charset="0"/>
              </a:rPr>
            </a:br>
            <a:endParaRPr lang="en-US" b="0"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If there is a concept that we know is HH-specific – for example, Case Locks – relying on SOPs and QRMs is a good way to find out additional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Navigate to 2019 QRMS &gt; GENERAL &gt; QRM-GN-EQIP-151.Lock-Codes-RECV-IV_STJ v1.0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Review QRM details</a:t>
            </a:r>
            <a:br>
              <a:rPr lang="en-US" b="0" dirty="0">
                <a:latin typeface="Gautami" panose="020B0502040204020203" pitchFamily="34" charset="0"/>
                <a:ea typeface="Tahoma" panose="020B0604030504040204" pitchFamily="34" charset="0"/>
                <a:cs typeface="Gautami" panose="020B0502040204020203" pitchFamily="34" charset="0"/>
              </a:rPr>
            </a:br>
            <a:r>
              <a:rPr lang="en-US" b="0"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to display “Case Lock Activity…”</a:t>
            </a:r>
            <a:endParaRPr lang="en-US" b="0"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Provide instructions for the group activity…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Divide the class into 2 groups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Group 1 – Determine how to look up and interpret Case Locks via the UI</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Group 2 – Determine how to look up and interpret Case Locks via the MC</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Group 2 will need to obtain an MC from the Training Hardware cabinet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Each group will present their findings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Gautami" panose="020B0502040204020203" pitchFamily="34" charset="0"/>
                <a:ea typeface="Tahoma" panose="020B0604030504040204" pitchFamily="34" charset="0"/>
                <a:cs typeface="Gautami" panose="020B0502040204020203" pitchFamily="34" charset="0"/>
              </a:rPr>
              <a:t>Once each group has presented, review key learning points…</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latin typeface="Gautami" panose="020B0502040204020203" pitchFamily="34" charset="0"/>
                <a:ea typeface="Tahoma" panose="020B0604030504040204" pitchFamily="34" charset="0"/>
                <a:cs typeface="Gautami" panose="020B0502040204020203" pitchFamily="34" charset="0"/>
              </a:rPr>
              <a:t>What type of case lock?</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latin typeface="Gautami" panose="020B0502040204020203" pitchFamily="34" charset="0"/>
                <a:ea typeface="Tahoma" panose="020B0604030504040204" pitchFamily="34" charset="0"/>
                <a:cs typeface="Gautami" panose="020B0502040204020203" pitchFamily="34" charset="0"/>
              </a:rPr>
              <a:t>Is the iLPN located to a legitimate location, where case locks are acceptable?  I.e.) There should be no iLPNs in Reserve with a case lock (unless recently locked by Staff – E.g.) During a Putaway exception)</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latin typeface="Gautami" panose="020B0502040204020203" pitchFamily="34" charset="0"/>
                <a:ea typeface="Tahoma" panose="020B0604030504040204" pitchFamily="34" charset="0"/>
                <a:cs typeface="Gautami" panose="020B0502040204020203" pitchFamily="34" charset="0"/>
              </a:rPr>
              <a:t>How to look up multiple lock codes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Gautami" panose="020B0502040204020203" pitchFamily="34" charset="0"/>
              <a:ea typeface="Tahoma" panose="020B0604030504040204" pitchFamily="34" charset="0"/>
              <a:cs typeface="Gautam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98F8AE61-EA9D-4A2B-88B4-8F586F475102}" type="slidenum">
              <a:rPr lang="en-US" smtClean="0"/>
              <a:t>10</a:t>
            </a:fld>
            <a:endParaRPr lang="en-US"/>
          </a:p>
        </p:txBody>
      </p:sp>
    </p:spTree>
    <p:extLst>
      <p:ext uri="{BB962C8B-B14F-4D97-AF65-F5344CB8AC3E}">
        <p14:creationId xmlns:p14="http://schemas.microsoft.com/office/powerpoint/2010/main" val="515257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Gautami" panose="020B0502040204020203" pitchFamily="34" charset="0"/>
                <a:ea typeface="Tahoma" panose="020B0604030504040204" pitchFamily="34" charset="0"/>
                <a:cs typeface="Gautami" panose="020B0502040204020203" pitchFamily="34" charset="0"/>
              </a:rPr>
              <a:t>TRAINER NOTES:</a:t>
            </a:r>
          </a:p>
          <a:p>
            <a:pPr marL="0" indent="0">
              <a:buNone/>
            </a:pPr>
            <a:endParaRPr lang="en-US"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dirty="0">
                <a:latin typeface="Gautami" panose="020B0502040204020203" pitchFamily="34" charset="0"/>
                <a:ea typeface="Tahoma" panose="020B0604030504040204" pitchFamily="34" charset="0"/>
                <a:cs typeface="Gautami" panose="020B0502040204020203" pitchFamily="34" charset="0"/>
              </a:rPr>
              <a:t>Like all tasks, putaway tasks are monitored through the Tasks UI screen</a:t>
            </a:r>
            <a:br>
              <a:rPr lang="en-US" dirty="0">
                <a:latin typeface="Gautami" panose="020B0502040204020203" pitchFamily="34" charset="0"/>
                <a:ea typeface="Tahoma" panose="020B0604030504040204" pitchFamily="34" charset="0"/>
                <a:cs typeface="Gautami" panose="020B0502040204020203" pitchFamily="34" charset="0"/>
              </a:rPr>
            </a:br>
            <a:r>
              <a:rPr lang="en-US"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“Picking Supervisor: View Putaway Tasks in WM”</a:t>
            </a:r>
            <a:r>
              <a:rPr lang="en-US" b="0"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appears</a:t>
            </a:r>
          </a:p>
          <a:p>
            <a:pPr marL="171450" indent="-171450">
              <a:buFont typeface="Arial" panose="020B0604020202020204" pitchFamily="34" charset="0"/>
              <a:buChar char="•"/>
            </a:pPr>
            <a:endParaRPr lang="en-US"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dirty="0"/>
              <a:t>The Picking Supervisor’s job is to see to it that all Putaway tasks are cleared from the drop zones in their respective areas.</a:t>
            </a:r>
          </a:p>
          <a:p>
            <a:pPr marL="171450" indent="-171450">
              <a:buFont typeface="Arial" panose="020B0604020202020204" pitchFamily="34" charset="0"/>
              <a:buChar char="•"/>
            </a:pPr>
            <a:r>
              <a:rPr lang="en-US" dirty="0"/>
              <a:t>Putaway tasks are not complete until they have been located to a reserve location.</a:t>
            </a:r>
          </a:p>
          <a:p>
            <a:pPr marL="171450" indent="-171450">
              <a:buFont typeface="Arial" panose="020B0604020202020204" pitchFamily="34" charset="0"/>
              <a:buChar char="•"/>
            </a:pPr>
            <a:r>
              <a:rPr lang="en-US" dirty="0"/>
              <a:t>Until the iLPN is in a reserve or active location, it cannot be allocated for picking.</a:t>
            </a:r>
          </a:p>
          <a:p>
            <a:pPr marL="0" indent="0">
              <a:buNone/>
            </a:pPr>
            <a:r>
              <a:rPr lang="en-US" dirty="0"/>
              <a:t>	</a:t>
            </a:r>
            <a:r>
              <a:rPr lang="en-US" b="1" dirty="0"/>
              <a:t>Press Enter “Steps 1-4” appear</a:t>
            </a:r>
            <a:br>
              <a:rPr lang="en-US" b="0" dirty="0"/>
            </a:br>
            <a:endParaRPr lang="en-US" b="0" dirty="0"/>
          </a:p>
          <a:p>
            <a:pPr marL="171450" indent="-171450">
              <a:buFont typeface="Arial" panose="020B0604020202020204" pitchFamily="34" charset="0"/>
              <a:buChar char="•"/>
            </a:pPr>
            <a:r>
              <a:rPr lang="en-US" b="0" dirty="0"/>
              <a:t>Instruct the class to log into WM Prod</a:t>
            </a:r>
          </a:p>
          <a:p>
            <a:pPr marL="457200" lvl="1" indent="0">
              <a:buFont typeface="+mj-lt"/>
              <a:buNone/>
            </a:pPr>
            <a:r>
              <a:rPr lang="en-US" dirty="0"/>
              <a:t>	</a:t>
            </a:r>
            <a:r>
              <a:rPr lang="en-US" b="1" dirty="0"/>
              <a:t>Press Enter “Steps to View Outstanding…”</a:t>
            </a:r>
            <a:r>
              <a:rPr lang="en-US" b="0" dirty="0"/>
              <a:t> </a:t>
            </a:r>
            <a:r>
              <a:rPr lang="en-US" b="1" dirty="0"/>
              <a:t>+ Steps 1-4 appears</a:t>
            </a:r>
            <a:br>
              <a:rPr lang="en-US" b="0" dirty="0"/>
            </a:br>
            <a:endParaRPr lang="en-US" b="0" dirty="0"/>
          </a:p>
          <a:p>
            <a:pPr marL="171450" lvl="0" indent="-171450">
              <a:buFont typeface="Arial" panose="020B0604020202020204" pitchFamily="34" charset="0"/>
              <a:buChar char="•"/>
            </a:pPr>
            <a:r>
              <a:rPr lang="en-US" b="0" dirty="0"/>
              <a:t>Demonstrate + instruct the class to follow along and create the saved filter in WM Prod</a:t>
            </a:r>
          </a:p>
          <a:p>
            <a:pPr marL="171450" lvl="0" indent="-171450">
              <a:buFont typeface="Arial" panose="020B0604020202020204" pitchFamily="34" charset="0"/>
              <a:buChar char="•"/>
            </a:pPr>
            <a:r>
              <a:rPr lang="en-US" b="0" dirty="0"/>
              <a:t>NOTE: This demo will require a handout with the proper </a:t>
            </a:r>
            <a:r>
              <a:rPr lang="en-US" b="0" dirty="0" err="1"/>
              <a:t>wg</a:t>
            </a:r>
            <a:r>
              <a:rPr lang="en-US" b="0" dirty="0"/>
              <a:t>/</a:t>
            </a:r>
            <a:r>
              <a:rPr lang="en-US" b="0" dirty="0" err="1"/>
              <a:t>wa</a:t>
            </a:r>
            <a:r>
              <a:rPr lang="en-US" b="0" dirty="0"/>
              <a:t> for each building.</a:t>
            </a:r>
            <a:br>
              <a:rPr lang="en-US" b="0" dirty="0"/>
            </a:br>
            <a:r>
              <a:rPr lang="en-US" b="0" dirty="0"/>
              <a:t>	</a:t>
            </a:r>
            <a:r>
              <a:rPr lang="en-US" b="1" dirty="0"/>
              <a:t>Press Enter “Steps 1-13” appears</a:t>
            </a:r>
            <a:br>
              <a:rPr lang="en-US" b="0" dirty="0"/>
            </a:br>
            <a:endParaRPr lang="en-US" b="0" dirty="0"/>
          </a:p>
          <a:p>
            <a:pPr marL="171450" lvl="0" indent="-171450">
              <a:buFont typeface="Arial" panose="020B0604020202020204" pitchFamily="34" charset="0"/>
              <a:buChar char="•"/>
            </a:pPr>
            <a:r>
              <a:rPr lang="en-US" b="0" dirty="0"/>
              <a:t>Demonstrate + instruct the class to follow along and create the saved filter in WM Prod</a:t>
            </a:r>
          </a:p>
          <a:p>
            <a:pPr marL="171450" lvl="0" indent="-171450">
              <a:buFont typeface="Arial" panose="020B0604020202020204" pitchFamily="34" charset="0"/>
              <a:buChar char="•"/>
            </a:pPr>
            <a:r>
              <a:rPr lang="en-US" b="0" dirty="0"/>
              <a:t>Demonstrate how to retrieve/use the newly saved filter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21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1" u="none" dirty="0"/>
          </a:p>
          <a:p>
            <a:r>
              <a:rPr lang="en-US" b="1" u="none" dirty="0"/>
              <a:t>	Press ENTER “Receiving + Staging” appears</a:t>
            </a:r>
          </a:p>
          <a:p>
            <a:endParaRPr lang="en-US" b="0" u="none" dirty="0"/>
          </a:p>
          <a:p>
            <a:pPr marL="171450" indent="-171450">
              <a:buFont typeface="Arial" panose="020B0604020202020204" pitchFamily="34" charset="0"/>
              <a:buChar char="•"/>
            </a:pPr>
            <a:r>
              <a:rPr lang="en-US" b="0" u="none" dirty="0"/>
              <a:t>Receiving + Staging: </a:t>
            </a:r>
          </a:p>
          <a:p>
            <a:pPr marL="628650" lvl="1" indent="-171450">
              <a:buFont typeface="Arial" panose="020B0604020202020204" pitchFamily="34" charset="0"/>
              <a:buChar char="•"/>
            </a:pPr>
            <a:r>
              <a:rPr lang="en-US" b="0" u="none" dirty="0"/>
              <a:t>As discussed, every Task has a ‘start’ and ‘end’</a:t>
            </a:r>
          </a:p>
          <a:p>
            <a:pPr marL="628650" lvl="1" indent="-171450">
              <a:buFont typeface="Arial" panose="020B0604020202020204" pitchFamily="34" charset="0"/>
              <a:buChar char="•"/>
            </a:pPr>
            <a:r>
              <a:rPr lang="en-US" b="0" u="none" dirty="0"/>
              <a:t>For Putaway Tasks managed by Receiving, the ‘start’ point is the Staging Area</a:t>
            </a:r>
          </a:p>
          <a:p>
            <a:pPr marL="0" lvl="0" indent="0">
              <a:buFont typeface="Arial" panose="020B0604020202020204" pitchFamily="34" charset="0"/>
              <a:buNone/>
            </a:pPr>
            <a:r>
              <a:rPr lang="en-US" b="1" u="none" dirty="0"/>
              <a:t>	Press ENTER “Drop Zone” appears</a:t>
            </a:r>
          </a:p>
          <a:p>
            <a:pPr marL="0" lvl="0" indent="0">
              <a:buFont typeface="Arial" panose="020B0604020202020204" pitchFamily="34" charset="0"/>
              <a:buNone/>
            </a:pPr>
            <a:endParaRPr lang="en-US" b="1" u="none" dirty="0"/>
          </a:p>
          <a:p>
            <a:pPr marL="171450" lvl="0" indent="-171450">
              <a:buFont typeface="Arial" panose="020B0604020202020204" pitchFamily="34" charset="0"/>
              <a:buChar char="•"/>
            </a:pPr>
            <a:r>
              <a:rPr lang="en-US" b="0" u="none" dirty="0"/>
              <a:t>Drop Zones: </a:t>
            </a:r>
          </a:p>
          <a:p>
            <a:pPr marL="628650" lvl="1" indent="-171450">
              <a:buFont typeface="Arial" panose="020B0604020202020204" pitchFamily="34" charset="0"/>
              <a:buChar char="•"/>
            </a:pPr>
            <a:r>
              <a:rPr lang="en-US" b="0" u="none" dirty="0"/>
              <a:t>The Haulers take the product from the Staging Area to an interim location or as most of us know it as, ‘Drop Zones’</a:t>
            </a:r>
          </a:p>
          <a:p>
            <a:pPr marL="628650" lvl="1" indent="-171450">
              <a:buFont typeface="Arial" panose="020B0604020202020204" pitchFamily="34" charset="0"/>
              <a:buChar char="•"/>
            </a:pPr>
            <a:r>
              <a:rPr lang="en-US" b="0" u="none" dirty="0"/>
              <a:t>Haulers physically place their skids – whether it be Full iLPNs or Sort Pallets in the directed Drop Zone</a:t>
            </a:r>
          </a:p>
          <a:p>
            <a:pPr marL="1085850" lvl="2" indent="-171450">
              <a:buFont typeface="Arial" panose="020B0604020202020204" pitchFamily="34" charset="0"/>
              <a:buChar char="•"/>
            </a:pPr>
            <a:r>
              <a:rPr lang="en-US" b="0" u="none" dirty="0"/>
              <a:t>Ask the class, “what must also occur at this stage?”</a:t>
            </a:r>
          </a:p>
          <a:p>
            <a:pPr marL="1543050" lvl="3" indent="-171450">
              <a:buFont typeface="Arial" panose="020B0604020202020204" pitchFamily="34" charset="0"/>
              <a:buChar char="•"/>
            </a:pPr>
            <a:r>
              <a:rPr lang="en-US" b="0" u="none" dirty="0"/>
              <a:t>Answer: “Systemically scan the Drop Zone location barcode”</a:t>
            </a:r>
          </a:p>
          <a:p>
            <a:pPr marL="0" lvl="0" indent="0">
              <a:buFont typeface="Arial" panose="020B0604020202020204" pitchFamily="34" charset="0"/>
              <a:buNone/>
            </a:pPr>
            <a:r>
              <a:rPr lang="en-US" b="0" u="none" dirty="0"/>
              <a:t>	</a:t>
            </a:r>
            <a:r>
              <a:rPr lang="en-US" b="1" u="none" dirty="0"/>
              <a:t>Press ENTER “Reserve” appears</a:t>
            </a:r>
          </a:p>
          <a:p>
            <a:pPr marL="0" lvl="0" indent="0">
              <a:buFont typeface="Arial" panose="020B0604020202020204" pitchFamily="34" charset="0"/>
              <a:buNone/>
            </a:pPr>
            <a:endParaRPr lang="en-US" b="1" u="none" dirty="0"/>
          </a:p>
          <a:p>
            <a:pPr marL="0" lvl="0" indent="0">
              <a:buFont typeface="Arial" panose="020B0604020202020204" pitchFamily="34" charset="0"/>
              <a:buNone/>
            </a:pPr>
            <a:r>
              <a:rPr lang="en-US" b="0" u="none" dirty="0"/>
              <a:t>Reserve: </a:t>
            </a:r>
          </a:p>
          <a:p>
            <a:pPr marL="171450" lvl="0" indent="-171450">
              <a:buFont typeface="Arial" panose="020B0604020202020204" pitchFamily="34" charset="0"/>
              <a:buChar char="•"/>
            </a:pPr>
            <a:r>
              <a:rPr lang="en-US" b="0" u="none" dirty="0"/>
              <a:t>The Reserve location is where a Putaway task ends</a:t>
            </a:r>
          </a:p>
          <a:p>
            <a:pPr marL="0" lvl="0" indent="0">
              <a:buFont typeface="Arial" panose="020B0604020202020204" pitchFamily="34" charset="0"/>
              <a:buNone/>
            </a:pPr>
            <a:r>
              <a:rPr lang="en-US" b="0" u="none" dirty="0"/>
              <a:t>	</a:t>
            </a:r>
            <a:r>
              <a:rPr lang="en-US" b="1" u="none" dirty="0"/>
              <a:t>Press ENTER “Team Members” appears</a:t>
            </a:r>
          </a:p>
          <a:p>
            <a:pPr marL="0" lvl="0" indent="0">
              <a:buFont typeface="Arial" panose="020B0604020202020204" pitchFamily="34" charset="0"/>
              <a:buNone/>
            </a:pPr>
            <a:endParaRPr lang="en-US" b="1" u="none" dirty="0"/>
          </a:p>
          <a:p>
            <a:pPr marL="0" lvl="0" indent="0">
              <a:buFont typeface="Arial" panose="020B0604020202020204" pitchFamily="34" charset="0"/>
              <a:buNone/>
            </a:pPr>
            <a:r>
              <a:rPr lang="en-US" b="0" u="none" dirty="0"/>
              <a:t>Team Members: </a:t>
            </a:r>
          </a:p>
          <a:p>
            <a:pPr marL="628650" lvl="1" indent="-171450">
              <a:buFont typeface="Arial" panose="020B0604020202020204" pitchFamily="34" charset="0"/>
              <a:buChar char="•"/>
            </a:pPr>
            <a:r>
              <a:rPr lang="en-US" b="0" u="none" dirty="0"/>
              <a:t>Read Bullet Point #1</a:t>
            </a:r>
          </a:p>
          <a:p>
            <a:pPr marL="628650" lvl="1" indent="-171450">
              <a:buFont typeface="Arial" panose="020B0604020202020204" pitchFamily="34" charset="0"/>
              <a:buChar char="•"/>
            </a:pPr>
            <a:r>
              <a:rPr lang="en-US" b="0" u="none" dirty="0"/>
              <a:t>It is crucial that putaway staff sign into the appropriate task group based off their work assignment</a:t>
            </a:r>
          </a:p>
          <a:p>
            <a:pPr marL="628650" lvl="1" indent="-171450">
              <a:buFont typeface="Arial" panose="020B0604020202020204" pitchFamily="34" charset="0"/>
              <a:buChar char="•"/>
            </a:pPr>
            <a:r>
              <a:rPr lang="en-US" b="0" u="none" dirty="0"/>
              <a:t>Read Bullet Point #2</a:t>
            </a:r>
          </a:p>
          <a:p>
            <a:pPr marL="628650" lvl="1" indent="-171450">
              <a:buFont typeface="Arial" panose="020B0604020202020204" pitchFamily="34" charset="0"/>
              <a:buChar char="•"/>
            </a:pPr>
            <a:r>
              <a:rPr lang="en-US" b="0" u="none" dirty="0"/>
              <a:t>Task List will show you the highest priority task within the work area tied to that Task Group</a:t>
            </a:r>
          </a:p>
          <a:p>
            <a:pPr marL="628650" lvl="1" indent="-171450">
              <a:buFont typeface="Arial" panose="020B0604020202020204" pitchFamily="34" charset="0"/>
              <a:buChar char="•"/>
            </a:pPr>
            <a:r>
              <a:rPr lang="en-US" b="0" u="none" dirty="0"/>
              <a:t>Enter Task allows you to select an iLPN for putaway</a:t>
            </a:r>
          </a:p>
          <a:p>
            <a:pPr marL="1085850" lvl="2" indent="-171450">
              <a:buFont typeface="Arial" panose="020B0604020202020204" pitchFamily="34" charset="0"/>
              <a:buChar char="•"/>
            </a:pPr>
            <a:r>
              <a:rPr lang="en-US" b="0" u="none" dirty="0"/>
              <a:t>Ask the class, “What are some reasons why a Putaway Team Member would need to use Enter Task?”</a:t>
            </a:r>
          </a:p>
          <a:p>
            <a:pPr marL="1085850" lvl="2" indent="-171450">
              <a:buFont typeface="Arial" panose="020B0604020202020204" pitchFamily="34" charset="0"/>
              <a:buChar char="•"/>
            </a:pPr>
            <a:r>
              <a:rPr lang="en-US" b="0" u="none" dirty="0"/>
              <a:t>Answer(s):</a:t>
            </a:r>
          </a:p>
          <a:p>
            <a:pPr marL="1543050" lvl="3" indent="-171450">
              <a:buFont typeface="Arial" panose="020B0604020202020204" pitchFamily="34" charset="0"/>
              <a:buChar char="•"/>
            </a:pPr>
            <a:r>
              <a:rPr lang="en-US" b="0" u="none" dirty="0"/>
              <a:t>Priority iLPN is blocked</a:t>
            </a:r>
          </a:p>
          <a:p>
            <a:pPr marL="1543050" lvl="3" indent="-171450">
              <a:buFont typeface="Arial" panose="020B0604020202020204" pitchFamily="34" charset="0"/>
              <a:buChar char="•"/>
            </a:pPr>
            <a:r>
              <a:rPr lang="en-US" b="0" u="none" dirty="0"/>
              <a:t>Need to expedite certain merchandise (E.g., Halloween confectionaries)</a:t>
            </a:r>
          </a:p>
          <a:p>
            <a:pPr marL="628650" lvl="1" indent="-171450">
              <a:buFont typeface="Arial" panose="020B0604020202020204" pitchFamily="34" charset="0"/>
              <a:buChar char="•"/>
            </a:pPr>
            <a:r>
              <a:rPr lang="en-US" b="0" u="none" dirty="0"/>
              <a:t>Read Bullet Point #3</a:t>
            </a:r>
            <a:endParaRPr lang="en-US" b="1" u="none" dirty="0"/>
          </a:p>
          <a:p>
            <a:pPr marL="0" lvl="0" indent="0">
              <a:buFont typeface="Arial" panose="020B0604020202020204" pitchFamily="34" charset="0"/>
              <a:buNone/>
            </a:pPr>
            <a:r>
              <a:rPr lang="en-US" b="1" u="none" dirty="0"/>
              <a:t>	Press ENTER “Supervisor/Lead Hands” appears</a:t>
            </a:r>
          </a:p>
          <a:p>
            <a:pPr marL="0" lvl="0" indent="0">
              <a:buFont typeface="Arial" panose="020B0604020202020204" pitchFamily="34" charset="0"/>
              <a:buNone/>
            </a:pPr>
            <a:endParaRPr lang="en-US" b="0" u="none" dirty="0"/>
          </a:p>
          <a:p>
            <a:pPr marL="171450" lvl="0" indent="-171450">
              <a:buFont typeface="Arial" panose="020B0604020202020204" pitchFamily="34" charset="0"/>
              <a:buChar char="•"/>
            </a:pPr>
            <a:r>
              <a:rPr lang="en-US" b="0" u="none" dirty="0"/>
              <a:t>SVs/ LHs: </a:t>
            </a:r>
          </a:p>
          <a:p>
            <a:pPr marL="628650" lvl="1" indent="-171450">
              <a:buFont typeface="Arial" panose="020B0604020202020204" pitchFamily="34" charset="0"/>
              <a:buChar char="•"/>
            </a:pPr>
            <a:r>
              <a:rPr lang="en-US" b="0" u="none" dirty="0"/>
              <a:t>It is your job to ensure there is a decent flow going on in the DC </a:t>
            </a:r>
          </a:p>
          <a:p>
            <a:pPr marL="628650" lvl="1" indent="-171450">
              <a:buFont typeface="Arial" panose="020B0604020202020204" pitchFamily="34" charset="0"/>
              <a:buChar char="•"/>
            </a:pPr>
            <a:r>
              <a:rPr lang="en-US" b="0" u="none" dirty="0"/>
              <a:t>This means talking to one another and talking to the haulers </a:t>
            </a:r>
          </a:p>
          <a:p>
            <a:pPr marL="628650" lvl="1" indent="-171450">
              <a:buFont typeface="Arial" panose="020B0604020202020204" pitchFamily="34" charset="0"/>
              <a:buChar char="•"/>
            </a:pPr>
            <a:r>
              <a:rPr lang="en-US" b="0" u="none" dirty="0"/>
              <a:t>You are also responsible to monitor and assist potential putaway issues</a:t>
            </a:r>
          </a:p>
          <a:p>
            <a:pPr marL="0" lvl="0" indent="0">
              <a:buFont typeface="Arial" panose="020B0604020202020204" pitchFamily="34" charset="0"/>
              <a:buNone/>
            </a:pPr>
            <a:endParaRPr lang="en-US" b="0" u="none" dirty="0"/>
          </a:p>
          <a:p>
            <a:pPr marL="0" lvl="0" indent="0">
              <a:buFont typeface="Arial" panose="020B0604020202020204" pitchFamily="34" charset="0"/>
              <a:buNone/>
            </a:pPr>
            <a:endParaRPr lang="en-US" b="0" u="none" dirty="0"/>
          </a:p>
          <a:p>
            <a:endParaRPr lang="en-US" b="0"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085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1" u="none" dirty="0"/>
          </a:p>
          <a:p>
            <a:pPr marL="171450" indent="-171450">
              <a:buFont typeface="Arial" panose="020B0604020202020204" pitchFamily="34" charset="0"/>
              <a:buChar char="•"/>
            </a:pPr>
            <a:r>
              <a:rPr lang="en-US" b="0" u="none" dirty="0"/>
              <a:t>Ask class to navigate to F:\Special\Distribution WM SOPs on their desktop</a:t>
            </a:r>
          </a:p>
          <a:p>
            <a:r>
              <a:rPr lang="en-US" b="1" u="none" dirty="0"/>
              <a:t>	Press ENTER – “Enter Task” appears</a:t>
            </a:r>
          </a:p>
          <a:p>
            <a:endParaRPr lang="en-US" b="1" u="none" dirty="0"/>
          </a:p>
          <a:p>
            <a:pPr marL="171450" indent="-171450">
              <a:buFont typeface="Arial" panose="020B0604020202020204" pitchFamily="34" charset="0"/>
              <a:buChar char="•"/>
            </a:pPr>
            <a:r>
              <a:rPr lang="en-US" b="0" u="none" dirty="0"/>
              <a:t>Ask a volunteer to read SOP Exception “</a:t>
            </a:r>
            <a:r>
              <a:rPr lang="en-US" dirty="0"/>
              <a:t>How to obtain a Task via Enter Task”</a:t>
            </a:r>
          </a:p>
          <a:p>
            <a:pPr marL="171450" indent="-171450">
              <a:buFont typeface="Arial" panose="020B0604020202020204" pitchFamily="34" charset="0"/>
              <a:buChar char="•"/>
            </a:pPr>
            <a:r>
              <a:rPr lang="en-US" b="0" u="none" dirty="0"/>
              <a:t>Discuss details with the class</a:t>
            </a:r>
          </a:p>
          <a:p>
            <a:pPr marL="0" lvl="0" indent="0">
              <a:buFont typeface="Arial" panose="020B0604020202020204" pitchFamily="34" charset="0"/>
              <a:buNone/>
            </a:pPr>
            <a:r>
              <a:rPr lang="en-US" b="0" u="none" dirty="0"/>
              <a:t>	</a:t>
            </a:r>
            <a:r>
              <a:rPr lang="en-US" b="1" u="none" dirty="0"/>
              <a:t>Press ENTER – “Reserve Location already…” appears</a:t>
            </a:r>
          </a:p>
          <a:p>
            <a:pPr marL="0" lvl="0" indent="0">
              <a:buFont typeface="Arial" panose="020B0604020202020204" pitchFamily="34" charset="0"/>
              <a:buNone/>
            </a:pPr>
            <a:endParaRPr lang="en-US" b="0" u="none" dirty="0"/>
          </a:p>
          <a:p>
            <a:pPr marL="171450" lvl="0" indent="-171450">
              <a:buFont typeface="Arial" panose="020B0604020202020204" pitchFamily="34" charset="0"/>
              <a:buChar char="•"/>
            </a:pPr>
            <a:r>
              <a:rPr lang="en-US" b="0" u="none" dirty="0"/>
              <a:t>Ask a volunteer to read SOP Exception “</a:t>
            </a:r>
            <a:r>
              <a:rPr lang="en-US" dirty="0"/>
              <a:t>Directed Reserve location already contains product”</a:t>
            </a:r>
          </a:p>
          <a:p>
            <a:pPr marL="171450" lvl="0" indent="-171450">
              <a:buFont typeface="Arial" panose="020B0604020202020204" pitchFamily="34" charset="0"/>
              <a:buChar char="•"/>
            </a:pPr>
            <a:r>
              <a:rPr lang="en-US" b="0" u="none" dirty="0"/>
              <a:t>Discuss details with the class</a:t>
            </a:r>
          </a:p>
          <a:p>
            <a:pPr marL="0" lvl="0" indent="0">
              <a:buFont typeface="Arial" panose="020B0604020202020204" pitchFamily="34" charset="0"/>
              <a:buNone/>
            </a:pPr>
            <a:r>
              <a:rPr lang="en-US" b="0" u="none" dirty="0"/>
              <a:t>	</a:t>
            </a:r>
            <a:r>
              <a:rPr lang="en-US" b="1" u="none" dirty="0"/>
              <a:t>Press ENTER – “iLPN does not fit into…” appears</a:t>
            </a:r>
            <a:endParaRPr lang="en-US" b="0" u="none" dirty="0"/>
          </a:p>
          <a:p>
            <a:endParaRPr lang="en-US" b="1" u="none" dirty="0"/>
          </a:p>
          <a:p>
            <a:pPr marL="171450" indent="-171450">
              <a:buFont typeface="Arial" panose="020B0604020202020204" pitchFamily="34" charset="0"/>
              <a:buChar char="•"/>
            </a:pPr>
            <a:r>
              <a:rPr lang="en-US" b="0" u="none" dirty="0"/>
              <a:t>Ask a volunteer to read SOP Exception “</a:t>
            </a:r>
            <a:r>
              <a:rPr lang="en-US" dirty="0"/>
              <a:t>iLPN does not fit in directed Reserve Location”</a:t>
            </a:r>
          </a:p>
          <a:p>
            <a:pPr marL="171450" indent="-171450">
              <a:buFont typeface="Arial" panose="020B0604020202020204" pitchFamily="34" charset="0"/>
              <a:buChar char="•"/>
            </a:pPr>
            <a:r>
              <a:rPr lang="en-US" b="0" u="none" dirty="0"/>
              <a:t>Discuss details with the class</a:t>
            </a:r>
          </a:p>
          <a:p>
            <a:pPr marL="914400" lvl="2" indent="0">
              <a:buFont typeface="Arial" panose="020B0604020202020204" pitchFamily="34" charset="0"/>
              <a:buNone/>
            </a:pPr>
            <a:r>
              <a:rPr lang="en-US" b="1" u="none" dirty="0"/>
              <a:t>Press ENTER – “There is no task for iLPN” appears</a:t>
            </a:r>
            <a:br>
              <a:rPr lang="en-US" b="0" u="none" dirty="0"/>
            </a:br>
            <a:endParaRPr lang="en-US" b="0" u="none" dirty="0"/>
          </a:p>
          <a:p>
            <a:pPr marL="171450" indent="-171450">
              <a:buFont typeface="Arial" panose="020B0604020202020204" pitchFamily="34" charset="0"/>
              <a:buChar char="•"/>
            </a:pPr>
            <a:r>
              <a:rPr lang="en-US" b="0" u="none" dirty="0"/>
              <a:t>Ask a volunteer to read SOP Exception “</a:t>
            </a:r>
            <a:r>
              <a:rPr lang="en-US" dirty="0"/>
              <a:t>There is no task for the iLPN (or pallet LPN)”</a:t>
            </a:r>
          </a:p>
          <a:p>
            <a:pPr marL="171450" indent="-171450">
              <a:buFont typeface="Arial" panose="020B0604020202020204" pitchFamily="34" charset="0"/>
              <a:buChar char="•"/>
            </a:pPr>
            <a:r>
              <a:rPr lang="en-US" dirty="0"/>
              <a:t>Ensure the class understands that this is an exception to be performed by SV/LH only</a:t>
            </a:r>
          </a:p>
          <a:p>
            <a:pPr marL="171450" indent="-171450">
              <a:buFont typeface="Arial" panose="020B0604020202020204" pitchFamily="34" charset="0"/>
              <a:buChar char="•"/>
            </a:pPr>
            <a:r>
              <a:rPr lang="en-US" b="0" u="none" dirty="0"/>
              <a:t>Discuss details with the class</a:t>
            </a:r>
          </a:p>
          <a:p>
            <a:pPr marL="914400" lvl="2" indent="0">
              <a:buFont typeface="Arial" panose="020B0604020202020204" pitchFamily="34" charset="0"/>
              <a:buNone/>
            </a:pPr>
            <a:endParaRPr lang="en-US" b="1" u="none" dirty="0"/>
          </a:p>
          <a:p>
            <a:endParaRPr lang="en-US" dirty="0"/>
          </a:p>
        </p:txBody>
      </p:sp>
      <p:sp>
        <p:nvSpPr>
          <p:cNvPr id="4" name="Slide Number Placeholder 3"/>
          <p:cNvSpPr>
            <a:spLocks noGrp="1"/>
          </p:cNvSpPr>
          <p:nvPr>
            <p:ph type="sldNum" sz="quarter" idx="5"/>
          </p:nvPr>
        </p:nvSpPr>
        <p:spPr/>
        <p:txBody>
          <a:bodyPr/>
          <a:lstStyle/>
          <a:p>
            <a:fld id="{58235A58-E173-4440-AE8D-B781D39BAF78}" type="slidenum">
              <a:rPr lang="en-US" smtClean="0"/>
              <a:t>13</a:t>
            </a:fld>
            <a:endParaRPr lang="en-US"/>
          </a:p>
        </p:txBody>
      </p:sp>
    </p:spTree>
    <p:extLst>
      <p:ext uri="{BB962C8B-B14F-4D97-AF65-F5344CB8AC3E}">
        <p14:creationId xmlns:p14="http://schemas.microsoft.com/office/powerpoint/2010/main" val="326697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1" u="sng" dirty="0"/>
          </a:p>
          <a:p>
            <a:r>
              <a:rPr lang="en-US" b="1" u="none" dirty="0"/>
              <a:t>	Press ENTER – “Picture of Rod” appears</a:t>
            </a:r>
            <a:br>
              <a:rPr lang="en-US" b="1" u="none" dirty="0"/>
            </a:br>
            <a:endParaRPr lang="en-US" b="1" u="none" dirty="0"/>
          </a:p>
          <a:p>
            <a:pPr marL="171450" indent="-171450">
              <a:buFont typeface="Arial" panose="020B0604020202020204" pitchFamily="34" charset="0"/>
              <a:buChar char="•"/>
            </a:pPr>
            <a:r>
              <a:rPr lang="en-US" b="0" u="none" dirty="0"/>
              <a:t>This is Rod the Hauler </a:t>
            </a:r>
          </a:p>
          <a:p>
            <a:pPr marL="171450" indent="-171450">
              <a:buFont typeface="Arial" panose="020B0604020202020204" pitchFamily="34" charset="0"/>
              <a:buChar char="•"/>
            </a:pPr>
            <a:r>
              <a:rPr lang="en-US" b="0" u="none" dirty="0"/>
              <a:t>Let’s explore a couple of scenarios Rod encounters</a:t>
            </a:r>
          </a:p>
          <a:p>
            <a:r>
              <a:rPr lang="en-US" b="1" u="none" dirty="0"/>
              <a:t>	Press ENTER – “For each scenario…” text box appears</a:t>
            </a:r>
          </a:p>
          <a:p>
            <a:endParaRPr lang="en-US" b="1" u="none" dirty="0"/>
          </a:p>
          <a:p>
            <a:pPr marL="171450" indent="-171450">
              <a:buFont typeface="Arial" panose="020B0604020202020204" pitchFamily="34" charset="0"/>
              <a:buChar char="•"/>
            </a:pPr>
            <a:r>
              <a:rPr lang="en-US" b="0" u="none" dirty="0"/>
              <a:t>For each Scenario, let’s discuss how Rod’s actions affect the next person in the process, whether that be a replenisher, a picker, a shipper, etc. </a:t>
            </a:r>
          </a:p>
          <a:p>
            <a:r>
              <a:rPr lang="en-US" b="0" u="none" dirty="0"/>
              <a:t>	</a:t>
            </a:r>
            <a:r>
              <a:rPr lang="en-US" b="1" u="none" dirty="0"/>
              <a:t>Press ENTER – “Scenario 1…” text box appears</a:t>
            </a:r>
          </a:p>
          <a:p>
            <a:endParaRPr lang="en-US" b="1" u="none" dirty="0"/>
          </a:p>
          <a:p>
            <a:pPr marL="171450" indent="-171450">
              <a:buFont typeface="Arial" panose="020B0604020202020204" pitchFamily="34" charset="0"/>
              <a:buChar char="•"/>
            </a:pPr>
            <a:r>
              <a:rPr lang="en-US" b="0" u="none" dirty="0"/>
              <a:t>Consider this:</a:t>
            </a:r>
          </a:p>
          <a:p>
            <a:pPr marL="628650" lvl="1" indent="-171450">
              <a:buFont typeface="Arial" panose="020B0604020202020204" pitchFamily="34" charset="0"/>
              <a:buChar char="•"/>
            </a:pPr>
            <a:r>
              <a:rPr lang="en-US" b="0" u="none" dirty="0"/>
              <a:t>The pallet Rod grabs might not be needed at this moment, I.e., there might not be any allocations for that product</a:t>
            </a:r>
          </a:p>
          <a:p>
            <a:pPr marL="628650" lvl="1" indent="-171450">
              <a:buFont typeface="Arial" panose="020B0604020202020204" pitchFamily="34" charset="0"/>
              <a:buChar char="•"/>
            </a:pPr>
            <a:r>
              <a:rPr lang="en-US" b="0" u="none" dirty="0"/>
              <a:t>Though it gives Staging an empty space, the drop zone Rod is directed could needlessly be physically full</a:t>
            </a:r>
            <a:endParaRPr lang="en-US" b="1" u="none" dirty="0"/>
          </a:p>
          <a:p>
            <a:pPr marL="171450" indent="-171450">
              <a:buFont typeface="Arial" panose="020B0604020202020204" pitchFamily="34" charset="0"/>
              <a:buChar char="•"/>
            </a:pPr>
            <a:r>
              <a:rPr lang="en-US" b="0" u="none" dirty="0"/>
              <a:t>Affects:</a:t>
            </a:r>
          </a:p>
          <a:p>
            <a:pPr marL="628650" lvl="1" indent="-171450">
              <a:buFont typeface="Arial" panose="020B0604020202020204" pitchFamily="34" charset="0"/>
              <a:buChar char="•"/>
            </a:pPr>
            <a:r>
              <a:rPr lang="en-US" b="0" u="none" dirty="0"/>
              <a:t>Drop Zones might be getting overfilled </a:t>
            </a:r>
          </a:p>
          <a:p>
            <a:pPr marL="628650" lvl="1" indent="-171450">
              <a:buFont typeface="Arial" panose="020B0604020202020204" pitchFamily="34" charset="0"/>
              <a:buChar char="•"/>
            </a:pPr>
            <a:r>
              <a:rPr lang="en-US" b="0" u="none" dirty="0"/>
              <a:t>Less room for machines to get around in the Building Drop Zones</a:t>
            </a:r>
          </a:p>
          <a:p>
            <a:pPr marL="628650" lvl="1" indent="-171450">
              <a:buFont typeface="Arial" panose="020B0604020202020204" pitchFamily="34" charset="0"/>
              <a:buChar char="•"/>
            </a:pPr>
            <a:r>
              <a:rPr lang="en-US" b="0" u="none" dirty="0"/>
              <a:t>Priority product sits idly in Staging</a:t>
            </a:r>
            <a:br>
              <a:rPr lang="en-US" b="0" u="none" dirty="0"/>
            </a:br>
            <a:r>
              <a:rPr lang="en-US" b="0" u="none" dirty="0"/>
              <a:t>	</a:t>
            </a:r>
            <a:r>
              <a:rPr lang="en-US" b="1" u="none" dirty="0"/>
              <a:t>Press ENTER – “Scenario #2…”</a:t>
            </a:r>
            <a:br>
              <a:rPr lang="en-US" b="1" u="none" dirty="0"/>
            </a:br>
            <a:endParaRPr lang="en-US" b="1" u="none" dirty="0"/>
          </a:p>
          <a:p>
            <a:pPr marL="171450" lvl="0" indent="-171450">
              <a:buFont typeface="Arial" panose="020B0604020202020204" pitchFamily="34" charset="0"/>
              <a:buChar char="•"/>
            </a:pPr>
            <a:r>
              <a:rPr lang="en-US" b="0" u="none" dirty="0"/>
              <a:t>Consider this:</a:t>
            </a:r>
          </a:p>
          <a:p>
            <a:pPr marL="628650" lvl="1" indent="-171450">
              <a:buFont typeface="Arial" panose="020B0604020202020204" pitchFamily="34" charset="0"/>
              <a:buChar char="•"/>
            </a:pPr>
            <a:r>
              <a:rPr lang="en-US" b="0" u="none" dirty="0"/>
              <a:t>Rod has left the Task in Partially assembled status, which is technically not complete</a:t>
            </a:r>
          </a:p>
          <a:p>
            <a:pPr marL="171450" lvl="0" indent="-171450">
              <a:buFont typeface="Arial" panose="020B0604020202020204" pitchFamily="34" charset="0"/>
              <a:buChar char="•"/>
            </a:pPr>
            <a:r>
              <a:rPr lang="en-US" b="0" u="none" dirty="0"/>
              <a:t>Effects:</a:t>
            </a:r>
          </a:p>
          <a:p>
            <a:pPr marL="628650" lvl="1" indent="-171450">
              <a:buFont typeface="Arial" panose="020B0604020202020204" pitchFamily="34" charset="0"/>
              <a:buChar char="•"/>
            </a:pPr>
            <a:r>
              <a:rPr lang="en-US" b="0" u="none" dirty="0"/>
              <a:t>An associated Replenishment Task will face an ‘overfill’ scenario</a:t>
            </a:r>
          </a:p>
          <a:p>
            <a:pPr marL="628650" lvl="1" indent="-171450">
              <a:buFont typeface="Arial" panose="020B0604020202020204" pitchFamily="34" charset="0"/>
              <a:buChar char="•"/>
            </a:pPr>
            <a:r>
              <a:rPr lang="en-US" b="0" u="none" dirty="0"/>
              <a:t>If the iLPN had an allocation for a FPP, no task will generate, shorting the Dealer</a:t>
            </a:r>
          </a:p>
          <a:p>
            <a:pPr marL="628650" lvl="1" indent="-171450">
              <a:buFont typeface="Arial" panose="020B0604020202020204" pitchFamily="34" charset="0"/>
              <a:buChar char="•"/>
            </a:pPr>
            <a:r>
              <a:rPr lang="en-US" b="0" u="none" dirty="0"/>
              <a:t>Though ‘Fill Active’ was done with best intentions, it has needlessly created additional exceptions, workarounds + troubleshooting effort</a:t>
            </a:r>
            <a:br>
              <a:rPr lang="en-US" b="0" u="none" dirty="0"/>
            </a:b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BD068-351B-4D42-8705-A4E427937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213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b="0" dirty="0"/>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0" dirty="0"/>
              <a:t>Distribute the following SOPs:</a:t>
            </a:r>
          </a:p>
          <a:p>
            <a:pPr marL="628650" lvl="1" indent="-171450">
              <a:buFont typeface="Arial" panose="020B0604020202020204" pitchFamily="34" charset="0"/>
              <a:buChar char="•"/>
            </a:pPr>
            <a:r>
              <a:rPr lang="en-US" b="0" dirty="0"/>
              <a:t>Replenish from a Reserve Location </a:t>
            </a:r>
          </a:p>
          <a:p>
            <a:pPr marL="171450" lvl="0" indent="-171450">
              <a:buFont typeface="Arial" panose="020B0604020202020204" pitchFamily="34" charset="0"/>
              <a:buChar char="•"/>
            </a:pPr>
            <a:r>
              <a:rPr lang="en-US" b="0" dirty="0"/>
              <a:t>Instruct the class to review the SOPs</a:t>
            </a:r>
          </a:p>
          <a:p>
            <a:pPr marL="171450" lvl="0" indent="-171450">
              <a:buFont typeface="Arial" panose="020B0604020202020204" pitchFamily="34" charset="0"/>
              <a:buChar char="•"/>
            </a:pPr>
            <a:r>
              <a:rPr lang="en-US" b="0" dirty="0"/>
              <a:t>After 5 minutes, instruct the class to put away the SOPs (turn it over, so they cannot see/read the details)</a:t>
            </a:r>
            <a:endParaRPr lang="en-US" b="1" dirty="0"/>
          </a:p>
          <a:p>
            <a:pPr marL="0" indent="0">
              <a:buFont typeface="Arial" panose="020B0604020202020204" pitchFamily="34" charset="0"/>
              <a:buNone/>
            </a:pPr>
            <a:r>
              <a:rPr lang="en-US" b="1" dirty="0"/>
              <a:t>	Press Enter – Family Feud logo appears</a:t>
            </a:r>
            <a:br>
              <a:rPr lang="en-US" b="1" dirty="0"/>
            </a:br>
            <a:endParaRPr lang="en-US" b="0" dirty="0"/>
          </a:p>
          <a:p>
            <a:pPr marL="171450" indent="-171450">
              <a:buFont typeface="Arial" panose="020B0604020202020204" pitchFamily="34" charset="0"/>
              <a:buChar char="•"/>
            </a:pPr>
            <a:r>
              <a:rPr lang="en-US" b="0" dirty="0"/>
              <a:t>Time to play a game, but with some twists</a:t>
            </a:r>
            <a:endParaRPr lang="en-US" b="1" dirty="0"/>
          </a:p>
          <a:p>
            <a:pPr marL="171450" lvl="0" indent="-171450">
              <a:buFont typeface="Arial" panose="020B0604020202020204" pitchFamily="34" charset="0"/>
              <a:buChar char="•"/>
            </a:pPr>
            <a:r>
              <a:rPr lang="en-US" b="0" baseline="0" dirty="0"/>
              <a:t>Let’s review the rules of this game</a:t>
            </a:r>
          </a:p>
          <a:p>
            <a:pPr marL="0" lvl="0" indent="0">
              <a:buFont typeface="Arial" panose="020B0604020202020204" pitchFamily="34" charset="0"/>
              <a:buNone/>
            </a:pPr>
            <a:r>
              <a:rPr lang="en-US" b="1" baseline="0" dirty="0"/>
              <a:t>	Press Enter – Text box #1 appears</a:t>
            </a:r>
            <a:br>
              <a:rPr lang="en-US" b="1" baseline="0" dirty="0"/>
            </a:br>
            <a:endParaRPr lang="en-US" b="1" baseline="0" dirty="0"/>
          </a:p>
          <a:p>
            <a:pPr marL="171450" lvl="0" indent="-171450">
              <a:buFont typeface="Arial" panose="020B0604020202020204" pitchFamily="34" charset="0"/>
              <a:buChar char="•"/>
            </a:pPr>
            <a:r>
              <a:rPr lang="en-US" b="0" baseline="0" dirty="0"/>
              <a:t>Read Rule #1 and sub-bullet points</a:t>
            </a:r>
            <a:br>
              <a:rPr lang="en-US" b="0" baseline="0" dirty="0"/>
            </a:br>
            <a:r>
              <a:rPr lang="en-US" b="0" baseline="0" dirty="0"/>
              <a:t>	</a:t>
            </a:r>
            <a:r>
              <a:rPr lang="en-US" b="1" baseline="0" dirty="0"/>
              <a:t>Press Enter – Text box #2 + Game board appears</a:t>
            </a:r>
            <a:endParaRPr lang="en-US" b="0" baseline="0" dirty="0"/>
          </a:p>
          <a:p>
            <a:pPr marL="171450" lvl="0" indent="-171450">
              <a:buFont typeface="Arial" panose="020B0604020202020204" pitchFamily="34" charset="0"/>
              <a:buChar char="•"/>
            </a:pPr>
            <a:endParaRPr lang="en-US" b="0" baseline="0" dirty="0"/>
          </a:p>
          <a:p>
            <a:pPr marL="171450" lvl="0" indent="-171450">
              <a:buFont typeface="Arial" panose="020B0604020202020204" pitchFamily="34" charset="0"/>
              <a:buChar char="•"/>
            </a:pPr>
            <a:r>
              <a:rPr lang="en-US" b="0" baseline="0" dirty="0"/>
              <a:t>Read Rule #2 and sub-bullet points</a:t>
            </a:r>
          </a:p>
          <a:p>
            <a:pPr marL="171450" lvl="0" indent="-171450">
              <a:buFont typeface="Arial" panose="020B0604020202020204" pitchFamily="34" charset="0"/>
              <a:buChar char="•"/>
            </a:pPr>
            <a:r>
              <a:rPr lang="en-US" b="0" baseline="0" dirty="0"/>
              <a:t>This category is for the Find/Create ASN SOP</a:t>
            </a:r>
            <a:br>
              <a:rPr lang="en-US" b="0" baseline="0" dirty="0"/>
            </a:br>
            <a:r>
              <a:rPr lang="en-US" b="1" baseline="0" dirty="0"/>
              <a:t>	Press Enter – Text box #3 appears</a:t>
            </a:r>
            <a:endParaRPr lang="en-US" b="0" baseline="0" dirty="0"/>
          </a:p>
          <a:p>
            <a:pPr marL="171450" lvl="0" indent="-171450">
              <a:buFont typeface="Arial" panose="020B0604020202020204" pitchFamily="34" charset="0"/>
              <a:buChar char="•"/>
            </a:pPr>
            <a:endParaRPr lang="en-US" b="0" baseline="0" dirty="0"/>
          </a:p>
          <a:p>
            <a:pPr marL="171450" lvl="0" indent="-171450">
              <a:buFont typeface="Arial" panose="020B0604020202020204" pitchFamily="34" charset="0"/>
              <a:buChar char="•"/>
            </a:pPr>
            <a:r>
              <a:rPr lang="en-US" b="0" baseline="0" dirty="0"/>
              <a:t>Read Rule #3 and sub-bullet points</a:t>
            </a:r>
          </a:p>
          <a:p>
            <a:pPr marL="171450" lvl="0" indent="-171450">
              <a:buFont typeface="Arial" panose="020B0604020202020204" pitchFamily="34" charset="0"/>
              <a:buChar char="•"/>
            </a:pPr>
            <a:endParaRPr lang="en-US" b="1" baseline="0" dirty="0"/>
          </a:p>
          <a:p>
            <a:pPr marL="0" lvl="0" indent="0">
              <a:buFont typeface="Arial" panose="020B0604020202020204" pitchFamily="34" charset="0"/>
              <a:buNone/>
            </a:pPr>
            <a:endParaRPr lang="en-US" b="1"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7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0" u="none" dirty="0"/>
          </a:p>
          <a:p>
            <a:pPr marL="171450" indent="-171450">
              <a:buFont typeface="Arial" panose="020B0604020202020204" pitchFamily="34" charset="0"/>
              <a:buChar char="•"/>
            </a:pPr>
            <a:r>
              <a:rPr lang="en-US" b="0" u="none" dirty="0"/>
              <a:t>Does anyone remember what the main purpose of a warehouse is?</a:t>
            </a:r>
          </a:p>
          <a:p>
            <a:pPr marL="628650" lvl="1" indent="-171450">
              <a:buFont typeface="Arial" panose="020B0604020202020204" pitchFamily="34" charset="0"/>
              <a:buChar char="•"/>
            </a:pPr>
            <a:r>
              <a:rPr lang="en-US" b="0" u="none" dirty="0"/>
              <a:t>Answer: To move </a:t>
            </a:r>
            <a:r>
              <a:rPr lang="en-US" b="1" u="none" dirty="0"/>
              <a:t>inventory</a:t>
            </a:r>
            <a:r>
              <a:rPr lang="en-US" b="0" u="none" dirty="0"/>
              <a:t> between </a:t>
            </a:r>
            <a:r>
              <a:rPr lang="en-US" b="1" u="none" dirty="0"/>
              <a:t>locations</a:t>
            </a:r>
            <a:r>
              <a:rPr lang="en-US" b="0" u="none" dirty="0"/>
              <a:t> via a </a:t>
            </a:r>
            <a:r>
              <a:rPr lang="en-US" b="1" u="none" dirty="0"/>
              <a:t>process</a:t>
            </a:r>
          </a:p>
          <a:p>
            <a:r>
              <a:rPr lang="en-US" b="1" u="none" dirty="0"/>
              <a:t>	Press ENTER to display the Answer</a:t>
            </a:r>
          </a:p>
          <a:p>
            <a:endParaRPr lang="en-US" b="1" u="none" dirty="0"/>
          </a:p>
          <a:p>
            <a:pPr marL="171450" indent="-171450">
              <a:buFont typeface="Arial" panose="020B0604020202020204" pitchFamily="34" charset="0"/>
              <a:buChar char="•"/>
            </a:pPr>
            <a:r>
              <a:rPr lang="en-US" b="0" u="none" dirty="0"/>
              <a:t>If we were to apply that logic, as it relates to UI screens…</a:t>
            </a:r>
          </a:p>
          <a:p>
            <a:pPr marL="0" indent="0">
              <a:buFont typeface="Arial" panose="020B0604020202020204" pitchFamily="34" charset="0"/>
              <a:buNone/>
            </a:pPr>
            <a:r>
              <a:rPr lang="en-US" b="0" u="none" dirty="0"/>
              <a:t>	</a:t>
            </a:r>
            <a:r>
              <a:rPr lang="en-US" b="1" u="none" dirty="0"/>
              <a:t>Press ENTER 2x</a:t>
            </a:r>
            <a:endParaRPr lang="en-US" b="0" u="none" dirty="0"/>
          </a:p>
          <a:p>
            <a:pPr marL="171450" indent="-171450">
              <a:buFont typeface="Arial" panose="020B0604020202020204" pitchFamily="34" charset="0"/>
              <a:buChar char="•"/>
            </a:pPr>
            <a:r>
              <a:rPr lang="en-US" b="0" u="none" dirty="0"/>
              <a:t>…can anyone take a guess, as to what Inventory UI screen applies to Replenishment?</a:t>
            </a:r>
          </a:p>
          <a:p>
            <a:r>
              <a:rPr lang="en-US" b="1" u="none" dirty="0"/>
              <a:t>	Press ENTER 2x to display the Answer: Inventory (iLPNs)</a:t>
            </a:r>
          </a:p>
          <a:p>
            <a:endParaRPr lang="en-US" b="1" u="none" dirty="0"/>
          </a:p>
          <a:p>
            <a:pPr marL="171450" indent="-171450">
              <a:buFont typeface="Arial" panose="020B0604020202020204" pitchFamily="34" charset="0"/>
              <a:buChar char="•"/>
            </a:pPr>
            <a:r>
              <a:rPr lang="en-US" b="0" u="none" dirty="0"/>
              <a:t>…and for locations?</a:t>
            </a:r>
            <a:br>
              <a:rPr lang="en-US" b="0" u="none" dirty="0"/>
            </a:br>
            <a:r>
              <a:rPr lang="en-US" b="0" u="none" dirty="0"/>
              <a:t>	</a:t>
            </a:r>
            <a:r>
              <a:rPr lang="en-US" b="1" u="none" dirty="0"/>
              <a:t>Press ENTER 2x to display the Answer: Locations…</a:t>
            </a:r>
            <a:br>
              <a:rPr lang="en-US" b="0" u="none" dirty="0"/>
            </a:br>
            <a:endParaRPr lang="en-US" b="0" u="none" dirty="0"/>
          </a:p>
          <a:p>
            <a:pPr marL="171450" indent="-171450">
              <a:buFont typeface="Arial" panose="020B0604020202020204" pitchFamily="34" charset="0"/>
              <a:buChar char="•"/>
            </a:pPr>
            <a:r>
              <a:rPr lang="en-US" b="0" u="none" dirty="0"/>
              <a:t>…and lastly, for Process?</a:t>
            </a:r>
            <a:br>
              <a:rPr lang="en-US" b="0" u="none" dirty="0"/>
            </a:br>
            <a:r>
              <a:rPr lang="en-US" b="0" u="none" dirty="0"/>
              <a:t>	</a:t>
            </a:r>
            <a:r>
              <a:rPr lang="en-US" b="1" u="none" dirty="0"/>
              <a:t>Press ENTER to display Answer: Process</a:t>
            </a:r>
            <a:endParaRPr lang="en-US" b="0" u="none" dirty="0"/>
          </a:p>
          <a:p>
            <a:endParaRPr lang="en-US" b="1" u="none" dirty="0"/>
          </a:p>
          <a:p>
            <a:pPr marL="171450" indent="-171450">
              <a:buFont typeface="Arial" panose="020B0604020202020204" pitchFamily="34" charset="0"/>
              <a:buChar char="•"/>
            </a:pPr>
            <a:r>
              <a:rPr lang="en-US" b="0" u="none" dirty="0"/>
              <a:t>Let’s talk about some Best Practices: </a:t>
            </a:r>
          </a:p>
          <a:p>
            <a:r>
              <a:rPr lang="en-US" b="1" u="none" dirty="0"/>
              <a:t>	Press ENTER to display “Best Practices”</a:t>
            </a:r>
          </a:p>
          <a:p>
            <a:endParaRPr lang="en-US" b="0" u="none" dirty="0"/>
          </a:p>
          <a:p>
            <a:pPr marL="171450" indent="-171450">
              <a:buFont typeface="Arial" panose="020B0604020202020204" pitchFamily="34" charset="0"/>
              <a:buChar char="•"/>
            </a:pPr>
            <a:r>
              <a:rPr lang="en-US" b="0" u="none" dirty="0"/>
              <a:t>WM is set up to follow in order of priority AND change priorities according to order needs </a:t>
            </a:r>
          </a:p>
          <a:p>
            <a:pPr marL="628650" lvl="1" indent="-171450">
              <a:buFont typeface="Arial" panose="020B0604020202020204" pitchFamily="34" charset="0"/>
              <a:buChar char="•"/>
            </a:pPr>
            <a:r>
              <a:rPr lang="en-US" b="0" u="none" dirty="0"/>
              <a:t>There is no need to print out task lists or need to give any replenishers specific task numbers </a:t>
            </a:r>
          </a:p>
          <a:p>
            <a:pPr marL="628650" lvl="1" indent="-171450">
              <a:buFont typeface="Arial" panose="020B0604020202020204" pitchFamily="34" charset="0"/>
              <a:buChar char="•"/>
            </a:pPr>
            <a:r>
              <a:rPr lang="en-US" b="0" u="none" dirty="0"/>
              <a:t>When we first went live and were still working out the kinks</a:t>
            </a:r>
          </a:p>
          <a:p>
            <a:pPr marL="1085850" lvl="2" indent="-171450">
              <a:buFont typeface="Arial" panose="020B0604020202020204" pitchFamily="34" charset="0"/>
              <a:buChar char="•"/>
            </a:pPr>
            <a:r>
              <a:rPr lang="en-US" b="0" u="none" dirty="0"/>
              <a:t>We could see what tasks needed to be done but did not know why it wasn’t coming up on our task list, which is why there were times we had to give our replenishers the task number while SV/ LH escalate the issue by putting in a Compass Ticket </a:t>
            </a:r>
          </a:p>
          <a:p>
            <a:pPr marL="628650" lvl="1" indent="-171450">
              <a:buFont typeface="Arial" panose="020B0604020202020204" pitchFamily="34" charset="0"/>
              <a:buChar char="•"/>
            </a:pPr>
            <a:r>
              <a:rPr lang="en-US" b="0" u="none" dirty="0"/>
              <a:t>Almost all task path issues can be fixed easily now </a:t>
            </a:r>
          </a:p>
          <a:p>
            <a:pPr marL="171450" lvl="0" indent="-171450">
              <a:buFont typeface="Arial" panose="020B0604020202020204" pitchFamily="34" charset="0"/>
              <a:buChar char="•"/>
            </a:pPr>
            <a:r>
              <a:rPr lang="en-US" b="0" u="none" dirty="0"/>
              <a:t>As leaders, you must monitor your replenishments closely </a:t>
            </a:r>
          </a:p>
          <a:p>
            <a:pPr marL="628650" lvl="1" indent="-171450">
              <a:buFont typeface="Arial" panose="020B0604020202020204" pitchFamily="34" charset="0"/>
              <a:buChar char="•"/>
            </a:pPr>
            <a:r>
              <a:rPr lang="en-US" b="0" u="none" dirty="0"/>
              <a:t>You can set up or have already set up filters to help narrow down specific areas of the warehouse (i.e. Building A, Non con) </a:t>
            </a:r>
          </a:p>
          <a:p>
            <a:pPr marL="171450" indent="-171450">
              <a:buFont typeface="Arial" panose="020B0604020202020204" pitchFamily="34" charset="0"/>
              <a:buChar char="•"/>
            </a:pPr>
            <a:r>
              <a:rPr lang="en-US" b="0" u="none" dirty="0"/>
              <a:t>If you see a high priority replenishment task sitting in the queue: INVESTIGATE!</a:t>
            </a:r>
          </a:p>
          <a:p>
            <a:pPr marL="171450" indent="-171450">
              <a:buFont typeface="Arial" panose="020B0604020202020204" pitchFamily="34" charset="0"/>
              <a:buChar char="•"/>
            </a:pPr>
            <a:r>
              <a:rPr lang="en-US" b="0" u="none" dirty="0"/>
              <a:t>Check to see if there are tasks assigned to someone from another shift</a:t>
            </a:r>
          </a:p>
          <a:p>
            <a:pPr marL="628650" lvl="1" indent="-171450">
              <a:buFont typeface="Arial" panose="020B0604020202020204" pitchFamily="34" charset="0"/>
              <a:buChar char="•"/>
            </a:pPr>
            <a:r>
              <a:rPr lang="en-US" b="0" u="none" dirty="0"/>
              <a:t>Usually, you can tell by an employee number you don’t recognize </a:t>
            </a:r>
          </a:p>
          <a:p>
            <a:pPr marL="628650" lvl="1" indent="-171450">
              <a:buFont typeface="Arial" panose="020B0604020202020204" pitchFamily="34" charset="0"/>
              <a:buChar char="•"/>
            </a:pPr>
            <a:r>
              <a:rPr lang="en-US" b="0" u="none" dirty="0"/>
              <a:t>This means they did not back out properly </a:t>
            </a:r>
          </a:p>
          <a:p>
            <a:pPr marL="628650" lvl="1" indent="-171450">
              <a:buFont typeface="Arial" panose="020B0604020202020204" pitchFamily="34" charset="0"/>
              <a:buChar char="•"/>
            </a:pPr>
            <a:r>
              <a:rPr lang="en-US" b="0" u="none" dirty="0"/>
              <a:t>Once the task is backed in “Released” status it can be picked up </a:t>
            </a:r>
          </a:p>
          <a:p>
            <a:pPr marL="628650" lvl="1" indent="-171450">
              <a:buFont typeface="Arial" panose="020B0604020202020204" pitchFamily="34" charset="0"/>
              <a:buChar char="•"/>
            </a:pPr>
            <a:r>
              <a:rPr lang="en-US" b="0" u="none" dirty="0"/>
              <a:t>If there are tasks that do not have a proper task path- send that task number in as a Compass ticket and it will most likely be resolved by the next time you come in </a:t>
            </a:r>
          </a:p>
          <a:p>
            <a:pPr marL="457200" lvl="1" indent="0">
              <a:buFont typeface="Arial" panose="020B0604020202020204" pitchFamily="34" charset="0"/>
              <a:buNone/>
            </a:pPr>
            <a:endParaRPr lang="en-US" b="0" u="none" dirty="0"/>
          </a:p>
          <a:p>
            <a:pPr marL="457200" lvl="1" indent="0">
              <a:buFont typeface="Arial" panose="020B0604020202020204" pitchFamily="34" charset="0"/>
              <a:buNone/>
            </a:pPr>
            <a:endParaRPr lang="en-US" b="0" u="none" dirty="0"/>
          </a:p>
          <a:p>
            <a:pPr marL="171450" indent="-171450">
              <a:buFont typeface="Arial" panose="020B0604020202020204" pitchFamily="34" charset="0"/>
              <a:buChar char="•"/>
            </a:pPr>
            <a:endParaRPr lang="en-US" b="0" u="none" dirty="0"/>
          </a:p>
          <a:p>
            <a:endParaRPr lang="en-US" b="1" u="none" dirty="0"/>
          </a:p>
          <a:p>
            <a:endParaRPr lang="en-US" b="1" u="none" dirty="0"/>
          </a:p>
          <a:p>
            <a:endParaRPr lang="en-US" b="0" u="none" dirty="0"/>
          </a:p>
          <a:p>
            <a:endParaRPr lang="en-US" b="1" u="none" dirty="0"/>
          </a:p>
          <a:p>
            <a:endParaRPr lang="en-US" b="1" u="none" dirty="0"/>
          </a:p>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7006-C5F4-4417-AB78-211FAE10C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70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Gautami" panose="020B0502040204020203" pitchFamily="34" charset="0"/>
                <a:ea typeface="Tahoma" panose="020B0604030504040204" pitchFamily="34" charset="0"/>
                <a:cs typeface="Gautami" panose="020B0502040204020203" pitchFamily="34" charset="0"/>
              </a:rPr>
              <a:t>TRAINER NOTES:</a:t>
            </a:r>
          </a:p>
          <a:p>
            <a:pPr marL="0" indent="0">
              <a:buNone/>
            </a:pPr>
            <a:endParaRPr lang="en-US"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dirty="0">
                <a:latin typeface="Gautami" panose="020B0502040204020203" pitchFamily="34" charset="0"/>
                <a:ea typeface="Tahoma" panose="020B0604030504040204" pitchFamily="34" charset="0"/>
                <a:cs typeface="Gautami" panose="020B0502040204020203" pitchFamily="34" charset="0"/>
              </a:rPr>
              <a:t>Like all tasks, Replenishment tasks are monitored through the Tasks UI screen</a:t>
            </a:r>
            <a:br>
              <a:rPr lang="en-US" dirty="0">
                <a:latin typeface="Gautami" panose="020B0502040204020203" pitchFamily="34" charset="0"/>
                <a:ea typeface="Tahoma" panose="020B0604030504040204" pitchFamily="34" charset="0"/>
                <a:cs typeface="Gautami" panose="020B0502040204020203" pitchFamily="34" charset="0"/>
              </a:rPr>
            </a:br>
            <a:r>
              <a:rPr lang="en-US"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“Steps to View Replenishment Tasks”</a:t>
            </a:r>
            <a:r>
              <a:rPr lang="en-US" b="0"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appears</a:t>
            </a:r>
          </a:p>
          <a:p>
            <a:pPr marL="171450" indent="-171450">
              <a:buFont typeface="Arial" panose="020B0604020202020204" pitchFamily="34" charset="0"/>
              <a:buChar char="•"/>
            </a:pPr>
            <a:endParaRPr lang="en-US"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dirty="0"/>
              <a:t>The Building Supervisor’s job is to see to it that all Replenishment tasks are completed in priority in their respective areas.</a:t>
            </a:r>
          </a:p>
          <a:p>
            <a:pPr marL="171450" indent="-171450">
              <a:buFont typeface="Arial" panose="020B0604020202020204" pitchFamily="34" charset="0"/>
              <a:buChar char="•"/>
            </a:pPr>
            <a:r>
              <a:rPr lang="en-US" dirty="0"/>
              <a:t>Replenishment tasks must be complete for WM to release the Picking Task for that specific item.</a:t>
            </a:r>
          </a:p>
          <a:p>
            <a:pPr marL="171450" indent="-171450">
              <a:buFont typeface="Arial" panose="020B0604020202020204" pitchFamily="34" charset="0"/>
              <a:buChar char="•"/>
            </a:pPr>
            <a:r>
              <a:rPr lang="en-US" dirty="0"/>
              <a:t>Not until the iLPN is consumed to the Active location, can the required quantity be tasked for Picking.</a:t>
            </a: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Displayed are the steps to create a Saved Filter to monitor Replenishment for all areas</a:t>
            </a:r>
          </a:p>
          <a:p>
            <a:pPr marL="171450" indent="-171450">
              <a:buFont typeface="Arial" panose="020B0604020202020204" pitchFamily="34" charset="0"/>
              <a:buChar char="•"/>
            </a:pPr>
            <a:r>
              <a:rPr lang="en-US" b="0" dirty="0"/>
              <a:t>Ask the class, “when you need to select more than one value, do you know what hot key to press?”</a:t>
            </a:r>
          </a:p>
          <a:p>
            <a:pPr marL="628650" lvl="1" indent="-171450">
              <a:buFont typeface="Arial" panose="020B0604020202020204" pitchFamily="34" charset="0"/>
              <a:buChar char="•"/>
            </a:pPr>
            <a:r>
              <a:rPr lang="en-US" b="0" dirty="0"/>
              <a:t>Answer: </a:t>
            </a:r>
            <a:r>
              <a:rPr lang="en-US" b="0" dirty="0" err="1"/>
              <a:t>CTRL+key</a:t>
            </a:r>
            <a:endParaRPr lang="en-US" b="0" dirty="0"/>
          </a:p>
          <a:p>
            <a:pPr marL="457200" lvl="1" indent="0">
              <a:buFont typeface="Arial" panose="020B0604020202020204" pitchFamily="34" charset="0"/>
              <a:buNone/>
            </a:pPr>
            <a:endParaRPr lang="en-US" b="0" dirty="0"/>
          </a:p>
          <a:p>
            <a:pPr marL="171450" indent="-171450">
              <a:buFont typeface="Arial" panose="020B0604020202020204" pitchFamily="34" charset="0"/>
              <a:buChar char="•"/>
            </a:pPr>
            <a:r>
              <a:rPr lang="en-US" b="0" dirty="0"/>
              <a:t>Demonstrate how to create a filter in TRN SaaS, using the steps displayed on the screen</a:t>
            </a:r>
            <a:br>
              <a:rPr lang="en-US" b="0" dirty="0"/>
            </a:br>
            <a:endParaRPr lang="en-US" b="0" dirty="0"/>
          </a:p>
        </p:txBody>
      </p:sp>
      <p:sp>
        <p:nvSpPr>
          <p:cNvPr id="4" name="Slide Number Placeholder 3"/>
          <p:cNvSpPr>
            <a:spLocks noGrp="1"/>
          </p:cNvSpPr>
          <p:nvPr>
            <p:ph type="sldNum" sz="quarter" idx="5"/>
          </p:nvPr>
        </p:nvSpPr>
        <p:spPr/>
        <p:txBody>
          <a:bodyPr/>
          <a:lstStyle/>
          <a:p>
            <a:fld id="{58235A58-E173-4440-AE8D-B781D39BAF78}" type="slidenum">
              <a:rPr lang="en-US" smtClean="0"/>
              <a:t>17</a:t>
            </a:fld>
            <a:endParaRPr lang="en-US"/>
          </a:p>
        </p:txBody>
      </p:sp>
    </p:spTree>
    <p:extLst>
      <p:ext uri="{BB962C8B-B14F-4D97-AF65-F5344CB8AC3E}">
        <p14:creationId xmlns:p14="http://schemas.microsoft.com/office/powerpoint/2010/main" val="406455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Gautami" panose="020B0502040204020203" pitchFamily="34" charset="0"/>
                <a:ea typeface="Tahoma" panose="020B0604030504040204" pitchFamily="34" charset="0"/>
                <a:cs typeface="Gautami" panose="020B0502040204020203" pitchFamily="34" charset="0"/>
              </a:rPr>
              <a:t>TRAINER NOTES:</a:t>
            </a:r>
          </a:p>
          <a:p>
            <a:pPr marL="0" indent="0">
              <a:buFont typeface="Arial" panose="020B0604020202020204" pitchFamily="34" charset="0"/>
              <a:buNone/>
            </a:pPr>
            <a:endParaRPr lang="en-US" b="0" dirty="0"/>
          </a:p>
          <a:p>
            <a:pPr marL="171450" lvl="0" indent="-171450">
              <a:buFont typeface="Arial" panose="020B0604020202020204" pitchFamily="34" charset="0"/>
              <a:buChar char="•"/>
            </a:pPr>
            <a:r>
              <a:rPr lang="en-US" b="0" dirty="0"/>
              <a:t>Instruct the class to create the displayed saved filter in WM Prod</a:t>
            </a:r>
          </a:p>
          <a:p>
            <a:pPr marL="171450" lvl="0" indent="-171450">
              <a:buFont typeface="Arial" panose="020B0604020202020204" pitchFamily="34" charset="0"/>
              <a:buChar char="•"/>
            </a:pPr>
            <a:r>
              <a:rPr lang="en-US" b="0" dirty="0"/>
              <a:t>NOTE: This demo will require a handout with the proper WG/WA for each building.</a:t>
            </a:r>
            <a:br>
              <a:rPr lang="en-US" b="0" dirty="0"/>
            </a:br>
            <a:r>
              <a:rPr lang="en-US" b="0" dirty="0"/>
              <a:t>	</a:t>
            </a:r>
            <a:r>
              <a:rPr lang="en-US" b="1" dirty="0"/>
              <a:t>Press Enter “Steps 1-11” appears</a:t>
            </a:r>
            <a:br>
              <a:rPr lang="en-US" b="0" dirty="0"/>
            </a:br>
            <a:endParaRPr lang="en-US" b="0" dirty="0"/>
          </a:p>
          <a:p>
            <a:pPr marL="171450" lvl="0" indent="-171450">
              <a:buFont typeface="Arial" panose="020B0604020202020204" pitchFamily="34" charset="0"/>
              <a:buChar char="•"/>
            </a:pPr>
            <a:r>
              <a:rPr lang="en-US" b="0" dirty="0"/>
              <a:t>Demonstrate how to retrieve/use the newly saved filter</a:t>
            </a:r>
          </a:p>
        </p:txBody>
      </p:sp>
      <p:sp>
        <p:nvSpPr>
          <p:cNvPr id="4" name="Slide Number Placeholder 3"/>
          <p:cNvSpPr>
            <a:spLocks noGrp="1"/>
          </p:cNvSpPr>
          <p:nvPr>
            <p:ph type="sldNum" sz="quarter" idx="5"/>
          </p:nvPr>
        </p:nvSpPr>
        <p:spPr/>
        <p:txBody>
          <a:bodyPr/>
          <a:lstStyle/>
          <a:p>
            <a:fld id="{58235A58-E173-4440-AE8D-B781D39BAF78}" type="slidenum">
              <a:rPr lang="en-US" smtClean="0"/>
              <a:t>18</a:t>
            </a:fld>
            <a:endParaRPr lang="en-US"/>
          </a:p>
        </p:txBody>
      </p:sp>
    </p:spTree>
    <p:extLst>
      <p:ext uri="{BB962C8B-B14F-4D97-AF65-F5344CB8AC3E}">
        <p14:creationId xmlns:p14="http://schemas.microsoft.com/office/powerpoint/2010/main" val="2041654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1" u="none" dirty="0"/>
          </a:p>
          <a:p>
            <a:r>
              <a:rPr lang="en-US" b="1" u="none" dirty="0"/>
              <a:t>	Press ENTER, “What is replenishment…” text box appears</a:t>
            </a:r>
          </a:p>
          <a:p>
            <a:endParaRPr lang="en-US" b="1" u="none" dirty="0"/>
          </a:p>
          <a:p>
            <a:pPr marL="171450" indent="-171450">
              <a:buFont typeface="Arial" panose="020B0604020202020204" pitchFamily="34" charset="0"/>
              <a:buChar char="•"/>
            </a:pPr>
            <a:r>
              <a:rPr lang="en-US" b="0" u="none" dirty="0"/>
              <a:t>Ask the class: “What is replenishment? Purpose?” </a:t>
            </a:r>
          </a:p>
          <a:p>
            <a:pPr marL="628650" lvl="1" indent="-171450">
              <a:buFont typeface="Arial" panose="020B0604020202020204" pitchFamily="34" charset="0"/>
              <a:buChar char="•"/>
            </a:pPr>
            <a:r>
              <a:rPr lang="en-US" b="0" u="none" dirty="0"/>
              <a:t>Answer:</a:t>
            </a:r>
          </a:p>
          <a:p>
            <a:pPr marL="1085850" lvl="2" indent="-171450">
              <a:buFont typeface="Arial" panose="020B0604020202020204" pitchFamily="34" charset="0"/>
              <a:buChar char="•"/>
            </a:pPr>
            <a:r>
              <a:rPr lang="en-US" b="0" u="none" dirty="0"/>
              <a:t>The movement of pulling additional stock from a Reserve to an Active location </a:t>
            </a:r>
          </a:p>
          <a:p>
            <a:pPr marL="1085850" lvl="2" indent="-171450">
              <a:buFont typeface="Arial" panose="020B0604020202020204" pitchFamily="34" charset="0"/>
              <a:buChar char="•"/>
            </a:pPr>
            <a:r>
              <a:rPr lang="en-US" b="0" u="none" dirty="0"/>
              <a:t>The purpose of replenishment is to prevent short/zero picks in the Active location</a:t>
            </a:r>
          </a:p>
          <a:p>
            <a:pPr marL="0" indent="0">
              <a:buFont typeface="Arial" panose="020B0604020202020204" pitchFamily="34" charset="0"/>
              <a:buNone/>
            </a:pPr>
            <a:r>
              <a:rPr lang="en-US" b="0" u="none" dirty="0"/>
              <a:t>	</a:t>
            </a:r>
            <a:r>
              <a:rPr lang="en-US" b="1" u="none" dirty="0"/>
              <a:t>Press ENTER, “How do Putaway…” text box appears</a:t>
            </a:r>
          </a:p>
          <a:p>
            <a:pPr marL="0" indent="0">
              <a:buFont typeface="Arial" panose="020B0604020202020204" pitchFamily="34" charset="0"/>
              <a:buNone/>
            </a:pPr>
            <a:endParaRPr lang="en-US" b="1" u="none" dirty="0"/>
          </a:p>
          <a:p>
            <a:pPr marL="171450" indent="-171450">
              <a:buFont typeface="Arial" panose="020B0604020202020204" pitchFamily="34" charset="0"/>
              <a:buChar char="•"/>
            </a:pPr>
            <a:r>
              <a:rPr lang="en-US" b="0" u="none" dirty="0"/>
              <a:t>Ask the class, “How are Putaway and Replenishment related?”</a:t>
            </a:r>
          </a:p>
          <a:p>
            <a:pPr marL="628650" lvl="1" indent="-171450">
              <a:buFont typeface="Arial" panose="020B0604020202020204" pitchFamily="34" charset="0"/>
              <a:buChar char="•"/>
            </a:pPr>
            <a:r>
              <a:rPr lang="en-US" b="0" u="none" dirty="0"/>
              <a:t>Answer: </a:t>
            </a:r>
          </a:p>
          <a:p>
            <a:pPr marL="1085850" lvl="2" indent="-171450">
              <a:buFont typeface="Arial" panose="020B0604020202020204" pitchFamily="34" charset="0"/>
              <a:buChar char="•"/>
            </a:pPr>
            <a:r>
              <a:rPr lang="en-US" b="0" u="none" dirty="0"/>
              <a:t>WM assigns both Putaway and Replenishment tasks (in priority order) within the current Task Group</a:t>
            </a:r>
          </a:p>
          <a:p>
            <a:pPr marL="1085850" lvl="2" indent="-171450">
              <a:buFont typeface="Arial" panose="020B0604020202020204" pitchFamily="34" charset="0"/>
              <a:buChar char="•"/>
            </a:pPr>
            <a:r>
              <a:rPr lang="en-US" b="0" u="none" dirty="0"/>
              <a:t>The efficiency and effectiveness of how Putaway is managed/monitored, directly impacts the success of Replenishment</a:t>
            </a:r>
          </a:p>
          <a:p>
            <a:pPr marL="171450" indent="-171450">
              <a:buFont typeface="Arial" panose="020B0604020202020204" pitchFamily="34" charset="0"/>
              <a:buChar char="•"/>
            </a:pPr>
            <a:r>
              <a:rPr lang="en-US" b="0" u="none" dirty="0"/>
              <a:t>Ask the class, “Can anyone elaborate on this statement??</a:t>
            </a:r>
          </a:p>
          <a:p>
            <a:pPr marL="628650" lvl="1" indent="-171450">
              <a:buFont typeface="Arial" panose="020B0604020202020204" pitchFamily="34" charset="0"/>
              <a:buChar char="•"/>
            </a:pPr>
            <a:r>
              <a:rPr lang="en-US" b="0" u="none" dirty="0"/>
              <a:t>Answer:</a:t>
            </a:r>
          </a:p>
          <a:p>
            <a:pPr marL="1085850" lvl="2" indent="-171450">
              <a:buFont typeface="Arial" panose="020B0604020202020204" pitchFamily="34" charset="0"/>
              <a:buChar char="•"/>
            </a:pPr>
            <a:r>
              <a:rPr lang="en-US" b="0" u="none" dirty="0"/>
              <a:t>If you don’t keep up with Putaway, you will not be able to keep up with Replenishment</a:t>
            </a:r>
          </a:p>
          <a:p>
            <a:pPr marL="171450" lvl="0" indent="-171450">
              <a:buFont typeface="Arial" panose="020B0604020202020204" pitchFamily="34" charset="0"/>
              <a:buChar char="•"/>
            </a:pPr>
            <a:r>
              <a:rPr lang="en-US" b="0" u="none" dirty="0"/>
              <a:t>Let’s explore the major components of Replenishment </a:t>
            </a:r>
          </a:p>
          <a:p>
            <a:pPr marL="0" indent="0">
              <a:buFont typeface="Arial" panose="020B0604020202020204" pitchFamily="34" charset="0"/>
              <a:buNone/>
            </a:pPr>
            <a:r>
              <a:rPr lang="en-US" b="0" u="none" dirty="0"/>
              <a:t>	</a:t>
            </a:r>
            <a:r>
              <a:rPr lang="en-US" b="1" u="none" dirty="0"/>
              <a:t>Press ENTER, “Login to MC…” text box appears</a:t>
            </a:r>
          </a:p>
          <a:p>
            <a:pPr marL="0" indent="0">
              <a:buFont typeface="Arial" panose="020B0604020202020204" pitchFamily="34" charset="0"/>
              <a:buNone/>
            </a:pPr>
            <a:endParaRPr lang="en-US" b="0" u="none" dirty="0"/>
          </a:p>
          <a:p>
            <a:pPr marL="171450" indent="-171450">
              <a:buFont typeface="Arial" panose="020B0604020202020204" pitchFamily="34" charset="0"/>
              <a:buChar char="•"/>
            </a:pPr>
            <a:r>
              <a:rPr lang="en-US" b="0" u="none" dirty="0"/>
              <a:t>Ask the class, “After MC login, what does the Replenisher do?”</a:t>
            </a:r>
          </a:p>
          <a:p>
            <a:pPr marL="0" indent="0">
              <a:buFont typeface="Arial" panose="020B0604020202020204" pitchFamily="34" charset="0"/>
              <a:buNone/>
            </a:pPr>
            <a:r>
              <a:rPr lang="en-US" b="1" u="none" dirty="0"/>
              <a:t>	Press ENTER, “Change Task Group…” text box appears</a:t>
            </a:r>
            <a:br>
              <a:rPr lang="en-US" b="0" u="none" dirty="0"/>
            </a:br>
            <a:endParaRPr lang="en-US" b="0" u="none" dirty="0"/>
          </a:p>
          <a:p>
            <a:pPr marL="171450" indent="-171450">
              <a:buFont typeface="Arial" panose="020B0604020202020204" pitchFamily="34" charset="0"/>
              <a:buChar char="•"/>
            </a:pPr>
            <a:r>
              <a:rPr lang="en-US" b="0" u="none" dirty="0"/>
              <a:t>Repeat </a:t>
            </a:r>
            <a:r>
              <a:rPr lang="en-US" b="1" u="none" dirty="0"/>
              <a:t>pressing</a:t>
            </a:r>
            <a:r>
              <a:rPr lang="en-US" b="0" u="none" dirty="0"/>
              <a:t> </a:t>
            </a:r>
            <a:r>
              <a:rPr lang="en-US" b="1" u="none" dirty="0"/>
              <a:t>ENTER</a:t>
            </a:r>
            <a:r>
              <a:rPr lang="en-US" b="0" u="none" dirty="0"/>
              <a:t> and discussing the major components of Replenishment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9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SzPts val="1200"/>
              <a:buFont typeface="+mj-lt"/>
              <a:buNone/>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TRAINER NOTES:</a:t>
            </a:r>
          </a:p>
          <a:p>
            <a:pPr marL="0" marR="0" lvl="0" indent="0">
              <a:lnSpc>
                <a:spcPct val="107000"/>
              </a:lnSpc>
              <a:spcBef>
                <a:spcPts val="0"/>
              </a:spcBef>
              <a:spcAft>
                <a:spcPts val="0"/>
              </a:spcAft>
              <a:buSzPts val="1200"/>
              <a:buFont typeface="+mj-lt"/>
              <a:buNone/>
            </a:pPr>
            <a:endParaRPr lang="en-US" sz="1200" b="1" u="sng"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SzPts val="1200"/>
              <a:buFont typeface="Arial" panose="020B0604020202020204" pitchFamily="34" charset="0"/>
              <a:buChar char="•"/>
            </a:pPr>
            <a:r>
              <a:rPr lang="en-US" sz="1200" b="0" u="none" dirty="0">
                <a:effectLst/>
                <a:latin typeface="Calibri" panose="020F0502020204030204" pitchFamily="34" charset="0"/>
                <a:ea typeface="Calibri" panose="020F0502020204030204" pitchFamily="34" charset="0"/>
                <a:cs typeface="Times New Roman" panose="02020603050405020304" pitchFamily="18" charset="0"/>
              </a:rPr>
              <a:t>Now that we are starting Phase 2 of our learning, we want to outline the learning path and provide a little more information as to what you are going to be learning in this class: </a:t>
            </a:r>
          </a:p>
          <a:p>
            <a:pPr marL="0" marR="0">
              <a:lnSpc>
                <a:spcPct val="107000"/>
              </a:lnSpc>
              <a:spcBef>
                <a:spcPts val="0"/>
              </a:spcBef>
              <a:spcAft>
                <a:spcPts val="800"/>
              </a:spcAft>
            </a:pPr>
            <a:r>
              <a:rPr lang="en-US" sz="1100" b="1" u="none" dirty="0">
                <a:effectLst/>
                <a:latin typeface="Calibri" panose="020F0502020204030204" pitchFamily="34" charset="0"/>
                <a:ea typeface="Calibri" panose="020F0502020204030204" pitchFamily="34" charset="0"/>
                <a:cs typeface="Times New Roman" panose="02020603050405020304" pitchFamily="18" charset="0"/>
              </a:rPr>
              <a:t>	Press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ENTER – “Putaway and …” text box appears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Putaway and Replenishment: </a:t>
            </a:r>
          </a:p>
          <a:p>
            <a:pPr marL="628650" marR="0" lvl="1" indent="-171450">
              <a:lnSpc>
                <a:spcPct val="107000"/>
              </a:lnSpc>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course will focus on those two practices </a:t>
            </a:r>
          </a:p>
          <a:p>
            <a:pPr marL="0" marR="0" lvl="0" indent="0">
              <a:lnSpc>
                <a:spcPct val="107000"/>
              </a:lnSpc>
              <a:spcBef>
                <a:spcPts val="0"/>
              </a:spcBef>
              <a:spcAft>
                <a:spcPts val="800"/>
              </a:spcAft>
              <a:buFont typeface="Arial" panose="020B0604020202020204" pitchFamily="34" charset="0"/>
              <a:buNone/>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Press ENTER – “SOP Walkthroughs” text box appears</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SOP Walkthroughs: </a:t>
            </a:r>
          </a:p>
          <a:p>
            <a:pPr marL="628650" marR="0" lvl="1" indent="-171450">
              <a:lnSpc>
                <a:spcPct val="107000"/>
              </a:lnSpc>
              <a:spcBef>
                <a:spcPts val="0"/>
              </a:spcBef>
              <a:spcAft>
                <a:spcPts val="800"/>
              </a:spcAft>
              <a:buFont typeface="Arial" panose="020B0604020202020204" pitchFamily="34" charset="0"/>
              <a:buChar char="•"/>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Going through the steps for each function and how they come together </a:t>
            </a:r>
          </a:p>
          <a:p>
            <a:pPr marL="0" marR="0" lvl="0" indent="0">
              <a:lnSpc>
                <a:spcPct val="107000"/>
              </a:lnSpc>
              <a:spcBef>
                <a:spcPts val="0"/>
              </a:spcBef>
              <a:spcAft>
                <a:spcPts val="800"/>
              </a:spcAft>
              <a:buFont typeface="Arial" panose="020B0604020202020204" pitchFamily="34" charset="0"/>
              <a:buNone/>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Press ENTER – “Tracking Tasks” text box appears</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Tracking Tasks: </a:t>
            </a:r>
          </a:p>
          <a:p>
            <a:pPr marL="628650" marR="0" lvl="1" indent="-171450">
              <a:lnSpc>
                <a:spcPct val="107000"/>
              </a:lnSpc>
              <a:spcBef>
                <a:spcPts val="0"/>
              </a:spcBef>
              <a:spcAft>
                <a:spcPts val="800"/>
              </a:spcAft>
              <a:buFont typeface="Arial" panose="020B0604020202020204" pitchFamily="34" charset="0"/>
              <a:buChar char="•"/>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We will help you set up the exact Filters parameters for the specific area you work in daily </a:t>
            </a:r>
          </a:p>
          <a:p>
            <a:pPr marL="628650" marR="0" lvl="1" indent="-171450">
              <a:lnSpc>
                <a:spcPct val="107000"/>
              </a:lnSpc>
              <a:spcBef>
                <a:spcPts val="0"/>
              </a:spcBef>
              <a:spcAft>
                <a:spcPts val="800"/>
              </a:spcAft>
              <a:buFont typeface="Arial" panose="020B0604020202020204" pitchFamily="34" charset="0"/>
              <a:buChar char="•"/>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General lead hands might want to make as many of these as they can OR reuse a public filter someone else has made </a:t>
            </a:r>
          </a:p>
          <a:p>
            <a:pPr marL="0" marR="0" lvl="0" indent="0">
              <a:lnSpc>
                <a:spcPct val="107000"/>
              </a:lnSpc>
              <a:spcBef>
                <a:spcPts val="0"/>
              </a:spcBef>
              <a:spcAft>
                <a:spcPts val="800"/>
              </a:spcAft>
              <a:buFont typeface="Arial" panose="020B0604020202020204" pitchFamily="34" charset="0"/>
              <a:buNone/>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Press ENTER – “Final Assessment” text box appears</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At the end of this there will be a Final Assessment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95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1" u="none" dirty="0"/>
          </a:p>
          <a:p>
            <a:r>
              <a:rPr lang="en-US" b="1" u="none" dirty="0"/>
              <a:t>	Press ENTER – “When the Happy Path…” text box appears</a:t>
            </a:r>
          </a:p>
          <a:p>
            <a:endParaRPr lang="en-US" b="1" u="none" dirty="0"/>
          </a:p>
          <a:p>
            <a:pPr marL="171450" indent="-171450">
              <a:buFont typeface="Arial" panose="020B0604020202020204" pitchFamily="34" charset="0"/>
              <a:buChar char="•"/>
            </a:pPr>
            <a:r>
              <a:rPr lang="en-US" b="0" u="none" dirty="0"/>
              <a:t>Emphasize the following points around Exceptions…</a:t>
            </a:r>
          </a:p>
          <a:p>
            <a:pPr marL="628650" lvl="1" indent="-171450">
              <a:buFont typeface="Arial" panose="020B0604020202020204" pitchFamily="34" charset="0"/>
              <a:buChar char="•"/>
            </a:pPr>
            <a:r>
              <a:rPr lang="en-US" b="0" u="none" dirty="0"/>
              <a:t>Typically the output of a missed or incorrect step in the previous process</a:t>
            </a:r>
          </a:p>
          <a:p>
            <a:pPr marL="628650" lvl="1" indent="-171450">
              <a:buFont typeface="Arial" panose="020B0604020202020204" pitchFamily="34" charset="0"/>
              <a:buChar char="•"/>
            </a:pPr>
            <a:r>
              <a:rPr lang="en-US" b="0" u="none" dirty="0"/>
              <a:t>Can also be caused by bad data, e.g.) incorrect item characteristics, such as volume or weight</a:t>
            </a:r>
          </a:p>
          <a:p>
            <a:pPr marL="628650" lvl="1" indent="-171450">
              <a:buFont typeface="Arial" panose="020B0604020202020204" pitchFamily="34" charset="0"/>
              <a:buChar char="•"/>
            </a:pPr>
            <a:r>
              <a:rPr lang="en-US" b="0" u="none" dirty="0"/>
              <a:t>Often takes longer to complete versus the Happy Path</a:t>
            </a:r>
          </a:p>
          <a:p>
            <a:r>
              <a:rPr lang="en-US" b="1" u="none" dirty="0"/>
              <a:t>	Press ENTER – “Tasked iLPN is missing” text box appears</a:t>
            </a:r>
            <a:endParaRPr lang="en-US" b="0" u="none" dirty="0"/>
          </a:p>
          <a:p>
            <a:pPr marL="171450" indent="-171450">
              <a:buFont typeface="Arial" panose="020B0604020202020204" pitchFamily="34" charset="0"/>
              <a:buChar char="•"/>
            </a:pPr>
            <a:endParaRPr lang="en-US" b="1" u="none" dirty="0"/>
          </a:p>
          <a:p>
            <a:pPr marL="171450" indent="-171450">
              <a:buFont typeface="Arial" panose="020B0604020202020204" pitchFamily="34" charset="0"/>
              <a:buChar char="•"/>
            </a:pPr>
            <a:r>
              <a:rPr lang="en-US" b="0" u="none" dirty="0"/>
              <a:t>Read the scenario</a:t>
            </a:r>
          </a:p>
          <a:p>
            <a:pPr marL="171450" indent="-171450">
              <a:buFont typeface="Arial" panose="020B0604020202020204" pitchFamily="34" charset="0"/>
              <a:buChar char="•"/>
            </a:pPr>
            <a:r>
              <a:rPr lang="en-US" b="0" u="none" dirty="0">
                <a:sym typeface="Wingdings" panose="05000000000000000000" pitchFamily="2" charset="2"/>
              </a:rPr>
              <a:t>Ask the class, “What should be done in this scenario?”</a:t>
            </a:r>
          </a:p>
          <a:p>
            <a:pPr marL="628650" lvl="1" indent="-171450">
              <a:buFont typeface="Arial" panose="020B0604020202020204" pitchFamily="34" charset="0"/>
              <a:buChar char="•"/>
            </a:pPr>
            <a:r>
              <a:rPr lang="en-US" b="0" u="none" dirty="0">
                <a:sym typeface="Wingdings" panose="05000000000000000000" pitchFamily="2" charset="2"/>
              </a:rPr>
              <a:t>Answer: Open and display the Replenishment SOP</a:t>
            </a:r>
          </a:p>
          <a:p>
            <a:pPr marL="1085850" lvl="2" indent="-171450">
              <a:buFont typeface="Arial" panose="020B0604020202020204" pitchFamily="34" charset="0"/>
              <a:buChar char="•"/>
            </a:pPr>
            <a:r>
              <a:rPr lang="en-US" b="0" u="none" dirty="0">
                <a:sym typeface="Wingdings" panose="05000000000000000000" pitchFamily="2" charset="2"/>
              </a:rPr>
              <a:t>Ask for a volunteer to read the individual steps</a:t>
            </a:r>
          </a:p>
          <a:p>
            <a:pPr marL="1085850" lvl="2" indent="-171450">
              <a:buFont typeface="Arial" panose="020B0604020202020204" pitchFamily="34" charset="0"/>
              <a:buChar char="•"/>
            </a:pPr>
            <a:r>
              <a:rPr lang="en-US" b="0" u="none" dirty="0">
                <a:sym typeface="Wingdings" panose="05000000000000000000" pitchFamily="2" charset="2"/>
              </a:rPr>
              <a:t>Discuss with the class…</a:t>
            </a:r>
          </a:p>
          <a:p>
            <a:pPr marL="1543050" lvl="3" indent="-171450">
              <a:buFont typeface="Arial" panose="020B0604020202020204" pitchFamily="34" charset="0"/>
              <a:buChar char="•"/>
            </a:pPr>
            <a:r>
              <a:rPr lang="en-US" b="0" u="none" dirty="0">
                <a:sym typeface="Wingdings" panose="05000000000000000000" pitchFamily="2" charset="2"/>
              </a:rPr>
              <a:t>Possible root causes</a:t>
            </a:r>
          </a:p>
          <a:p>
            <a:pPr marL="1543050" lvl="3" indent="-171450">
              <a:buFont typeface="Arial" panose="020B0604020202020204" pitchFamily="34" charset="0"/>
              <a:buChar char="•"/>
            </a:pPr>
            <a:r>
              <a:rPr lang="en-US" b="0" u="none" dirty="0">
                <a:sym typeface="Wingdings" panose="05000000000000000000" pitchFamily="2" charset="2"/>
              </a:rPr>
              <a:t>How to investigate, i.e.) use Activity Tracking to trace the location and/or </a:t>
            </a:r>
            <a:r>
              <a:rPr lang="en-US" b="0" u="none" dirty="0" err="1">
                <a:sym typeface="Wingdings" panose="05000000000000000000" pitchFamily="2" charset="2"/>
              </a:rPr>
              <a:t>iLPN’s</a:t>
            </a:r>
            <a:r>
              <a:rPr lang="en-US" b="0" u="none" dirty="0">
                <a:sym typeface="Wingdings" panose="05000000000000000000" pitchFamily="2" charset="2"/>
              </a:rPr>
              <a:t> history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none" dirty="0"/>
              <a:t>	Press ENTER – “Tasked iLPN is blocked” text box appears</a:t>
            </a:r>
            <a:endParaRPr lang="en-US" b="0" u="none" dirty="0"/>
          </a:p>
          <a:p>
            <a:pPr marL="0" lvl="0" indent="0">
              <a:buFont typeface="Arial" panose="020B0604020202020204" pitchFamily="34" charset="0"/>
              <a:buNone/>
            </a:pPr>
            <a:endParaRPr lang="en-US" b="0" u="none" dirty="0">
              <a:sym typeface="Wingdings" panose="05000000000000000000" pitchFamily="2" charset="2"/>
            </a:endParaRPr>
          </a:p>
          <a:p>
            <a:pPr marL="171450" indent="-171450">
              <a:buFont typeface="Arial" panose="020B0604020202020204" pitchFamily="34" charset="0"/>
              <a:buChar char="•"/>
            </a:pPr>
            <a:r>
              <a:rPr lang="en-US" b="0" u="none" dirty="0"/>
              <a:t>Read the scenario</a:t>
            </a:r>
          </a:p>
          <a:p>
            <a:pPr marL="171450" indent="-171450">
              <a:buFont typeface="Arial" panose="020B0604020202020204" pitchFamily="34" charset="0"/>
              <a:buChar char="•"/>
            </a:pPr>
            <a:r>
              <a:rPr lang="en-US" b="0" u="none" dirty="0">
                <a:sym typeface="Wingdings" panose="05000000000000000000" pitchFamily="2" charset="2"/>
              </a:rPr>
              <a:t>Ask the class, “What should be done in this scenario?”</a:t>
            </a:r>
          </a:p>
          <a:p>
            <a:pPr marL="628650" lvl="1" indent="-171450">
              <a:buFont typeface="Arial" panose="020B0604020202020204" pitchFamily="34" charset="0"/>
              <a:buChar char="•"/>
            </a:pPr>
            <a:r>
              <a:rPr lang="en-US" b="0" u="none" dirty="0">
                <a:sym typeface="Wingdings" panose="05000000000000000000" pitchFamily="2" charset="2"/>
              </a:rPr>
              <a:t>Answer: Defer to the displayed Replenishment SOP</a:t>
            </a:r>
          </a:p>
          <a:p>
            <a:pPr marL="1085850" lvl="2" indent="-171450">
              <a:buFont typeface="Arial" panose="020B0604020202020204" pitchFamily="34" charset="0"/>
              <a:buChar char="•"/>
            </a:pPr>
            <a:r>
              <a:rPr lang="en-US" b="0" u="none" dirty="0">
                <a:sym typeface="Wingdings" panose="05000000000000000000" pitchFamily="2" charset="2"/>
              </a:rPr>
              <a:t>Ask for a volunteer to read the individual steps</a:t>
            </a:r>
          </a:p>
          <a:p>
            <a:pPr marL="1085850" lvl="2" indent="-171450">
              <a:buFont typeface="Arial" panose="020B0604020202020204" pitchFamily="34" charset="0"/>
              <a:buChar char="•"/>
            </a:pPr>
            <a:r>
              <a:rPr lang="en-US" b="0" u="none" dirty="0">
                <a:sym typeface="Wingdings" panose="05000000000000000000" pitchFamily="2" charset="2"/>
              </a:rPr>
              <a:t>Discuss with the class…</a:t>
            </a:r>
          </a:p>
          <a:p>
            <a:pPr marL="1543050" lvl="3" indent="-171450">
              <a:buFont typeface="Arial" panose="020B0604020202020204" pitchFamily="34" charset="0"/>
              <a:buChar char="•"/>
            </a:pPr>
            <a:r>
              <a:rPr lang="en-US" b="0" u="none" dirty="0">
                <a:sym typeface="Wingdings" panose="05000000000000000000" pitchFamily="2" charset="2"/>
              </a:rPr>
              <a:t>Possible root causes</a:t>
            </a:r>
          </a:p>
          <a:p>
            <a:pPr marL="1543050" lvl="3" indent="-171450">
              <a:buFont typeface="Arial" panose="020B0604020202020204" pitchFamily="34" charset="0"/>
              <a:buChar char="•"/>
            </a:pPr>
            <a:r>
              <a:rPr lang="en-US" b="0" u="none" dirty="0">
                <a:sym typeface="Wingdings" panose="05000000000000000000" pitchFamily="2" charset="2"/>
              </a:rPr>
              <a:t>How to investigate, i.e.) use Activity Tracking to trace the location and/or </a:t>
            </a:r>
            <a:r>
              <a:rPr lang="en-US" b="0" u="none" dirty="0" err="1">
                <a:sym typeface="Wingdings" panose="05000000000000000000" pitchFamily="2" charset="2"/>
              </a:rPr>
              <a:t>iLPN’s</a:t>
            </a:r>
            <a:r>
              <a:rPr lang="en-US" b="0" u="none" dirty="0">
                <a:sym typeface="Wingdings" panose="05000000000000000000" pitchFamily="2" charset="2"/>
              </a:rPr>
              <a:t> history</a:t>
            </a:r>
          </a:p>
          <a:p>
            <a:pPr marL="0" lvl="0" indent="0">
              <a:buFont typeface="Arial" panose="020B0604020202020204" pitchFamily="34" charset="0"/>
              <a:buNone/>
            </a:pPr>
            <a:endParaRPr lang="en-US" b="0" u="none" dirty="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42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1" u="sng" dirty="0"/>
          </a:p>
          <a:p>
            <a:r>
              <a:rPr lang="en-US" sz="1200" b="1" dirty="0">
                <a:effectLst/>
                <a:latin typeface="Arial" panose="020B0604020202020204" pitchFamily="34" charset="0"/>
                <a:ea typeface="Calibri" panose="020F0502020204030204" pitchFamily="34" charset="0"/>
              </a:rPr>
              <a:t>Notes:</a:t>
            </a:r>
            <a:r>
              <a:rPr lang="en-US" sz="1200" dirty="0">
                <a:effectLst/>
                <a:latin typeface="Arial" panose="020B0604020202020204" pitchFamily="34" charset="0"/>
                <a:ea typeface="Calibri" panose="020F0502020204030204" pitchFamily="34" charset="0"/>
              </a:rPr>
              <a:t>  Just emphasize the purpose of lean time, and when it should happen</a:t>
            </a:r>
            <a:endParaRPr lang="en-US" b="1" u="sng" dirty="0"/>
          </a:p>
          <a:p>
            <a:endParaRPr lang="en-US" b="0" u="none" dirty="0"/>
          </a:p>
          <a:p>
            <a:endParaRPr lang="en-US" b="1" u="none" dirty="0"/>
          </a:p>
          <a:p>
            <a:pPr marL="171450" indent="-171450">
              <a:buFont typeface="Arial" panose="020B0604020202020204" pitchFamily="34" charset="0"/>
              <a:buChar char="•"/>
            </a:pPr>
            <a:r>
              <a:rPr lang="en-US" b="0" u="none" dirty="0"/>
              <a:t>Let’s talk about Lean Time Replenishment and its guiding principles. </a:t>
            </a:r>
          </a:p>
          <a:p>
            <a:pPr marL="171450" indent="-171450">
              <a:buFont typeface="Arial" panose="020B0604020202020204" pitchFamily="34" charset="0"/>
              <a:buChar char="•"/>
            </a:pPr>
            <a:r>
              <a:rPr lang="en-US" b="1" u="none" dirty="0"/>
              <a:t>	Press ENTER to display “Lean Time Replenishment”</a:t>
            </a:r>
          </a:p>
          <a:p>
            <a:pPr marL="171450" indent="-171450">
              <a:buFont typeface="Arial" panose="020B0604020202020204" pitchFamily="34" charset="0"/>
              <a:buChar char="•"/>
            </a:pPr>
            <a:r>
              <a:rPr lang="en-US" b="0" u="none" dirty="0"/>
              <a:t>Read the Lean Time Replenishment paragraph </a:t>
            </a:r>
          </a:p>
          <a:p>
            <a:endParaRPr lang="en-US" b="0" u="none" dirty="0"/>
          </a:p>
          <a:p>
            <a:r>
              <a:rPr lang="en-US" b="0" u="none" dirty="0"/>
              <a:t>	</a:t>
            </a:r>
            <a:r>
              <a:rPr lang="en-US" b="1" u="none" dirty="0"/>
              <a:t>Press ENTER to display the three replenishment triggers</a:t>
            </a:r>
            <a:endParaRPr lang="en-US" b="0" u="none" dirty="0"/>
          </a:p>
          <a:p>
            <a:pPr marL="171450" indent="-171450">
              <a:buFont typeface="Arial" panose="020B0604020202020204" pitchFamily="34" charset="0"/>
              <a:buChar char="•"/>
            </a:pPr>
            <a:r>
              <a:rPr lang="en-US" b="0" u="none" dirty="0"/>
              <a:t>WM is set up to follow in order of priority AND change priorities according to order needs </a:t>
            </a:r>
          </a:p>
          <a:p>
            <a:pPr marL="628650" lvl="1" indent="-171450">
              <a:buFont typeface="Arial" panose="020B0604020202020204" pitchFamily="34" charset="0"/>
              <a:buChar char="•"/>
            </a:pPr>
            <a:r>
              <a:rPr lang="en-US" b="0" u="none" dirty="0"/>
              <a:t>There is no need to print out task lists or need to give any replenishers specific task numbers </a:t>
            </a:r>
          </a:p>
          <a:p>
            <a:pPr marL="171450" lvl="0" indent="-171450">
              <a:buFont typeface="Arial" panose="020B0604020202020204" pitchFamily="34" charset="0"/>
              <a:buChar char="•"/>
            </a:pPr>
            <a:r>
              <a:rPr lang="en-US" b="0" u="none" dirty="0"/>
              <a:t>As leaders, you must monitor your replenishments closely </a:t>
            </a:r>
          </a:p>
          <a:p>
            <a:pPr marL="628650" lvl="1" indent="-171450">
              <a:buFont typeface="Arial" panose="020B0604020202020204" pitchFamily="34" charset="0"/>
              <a:buChar char="•"/>
            </a:pPr>
            <a:r>
              <a:rPr lang="en-US" b="0" u="none" dirty="0"/>
              <a:t>You can set up or have already set up filters to help narrow down specific areas of the warehouse (i.e. Building A, Non con) </a:t>
            </a:r>
          </a:p>
          <a:p>
            <a:pPr marL="171450" indent="-171450">
              <a:buFont typeface="Arial" panose="020B0604020202020204" pitchFamily="34" charset="0"/>
              <a:buChar char="•"/>
            </a:pPr>
            <a:r>
              <a:rPr lang="en-US" b="0" u="none" dirty="0"/>
              <a:t>If you see a high priority replenishment task sitting in the queue: INVESTIGATE!</a:t>
            </a:r>
          </a:p>
          <a:p>
            <a:pPr marL="457200" lvl="1" indent="0">
              <a:buFont typeface="Arial" panose="020B0604020202020204" pitchFamily="34" charset="0"/>
              <a:buNone/>
            </a:pPr>
            <a:endParaRPr lang="en-US" b="0" u="none" dirty="0"/>
          </a:p>
          <a:p>
            <a:pPr marL="457200" lvl="1" indent="0">
              <a:buFont typeface="Arial" panose="020B0604020202020204" pitchFamily="34" charset="0"/>
              <a:buNone/>
            </a:pPr>
            <a:endParaRPr lang="en-US" b="0" u="none" dirty="0"/>
          </a:p>
          <a:p>
            <a:pPr marL="171450" indent="-171450">
              <a:buFont typeface="Arial" panose="020B0604020202020204" pitchFamily="34" charset="0"/>
              <a:buChar char="•"/>
            </a:pPr>
            <a:endParaRPr lang="en-US" b="0" u="none" dirty="0"/>
          </a:p>
          <a:p>
            <a:endParaRPr lang="en-US" b="1" u="none" dirty="0"/>
          </a:p>
          <a:p>
            <a:endParaRPr lang="en-US" b="1" u="none" dirty="0"/>
          </a:p>
          <a:p>
            <a:endParaRPr lang="en-US" b="0" u="none" dirty="0"/>
          </a:p>
          <a:p>
            <a:endParaRPr lang="en-US" b="1" u="none" dirty="0"/>
          </a:p>
          <a:p>
            <a:endParaRPr lang="en-US" b="1" u="none" dirty="0"/>
          </a:p>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7006-C5F4-4417-AB78-211FAE10C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361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a:t>
            </a:r>
          </a:p>
          <a:p>
            <a:endParaRPr lang="en-US" b="1" dirty="0"/>
          </a:p>
          <a:p>
            <a:r>
              <a:rPr lang="en-US" b="0" dirty="0"/>
              <a:t>Read the numbered points</a:t>
            </a:r>
          </a:p>
          <a:p>
            <a:endParaRPr lang="en-US" b="0" dirty="0"/>
          </a:p>
          <a:p>
            <a:r>
              <a:rPr lang="en-US" b="0" dirty="0"/>
              <a:t>DMS lean time is run by DMS </a:t>
            </a:r>
            <a:r>
              <a:rPr lang="en-US" b="0"/>
              <a:t>supervisors only!</a:t>
            </a:r>
            <a:endParaRPr lang="en-US" b="0" dirty="0"/>
          </a:p>
        </p:txBody>
      </p:sp>
      <p:sp>
        <p:nvSpPr>
          <p:cNvPr id="4" name="Slide Number Placeholder 3"/>
          <p:cNvSpPr>
            <a:spLocks noGrp="1"/>
          </p:cNvSpPr>
          <p:nvPr>
            <p:ph type="sldNum" sz="quarter" idx="5"/>
          </p:nvPr>
        </p:nvSpPr>
        <p:spPr/>
        <p:txBody>
          <a:bodyPr/>
          <a:lstStyle/>
          <a:p>
            <a:fld id="{A729CCF9-82FB-474B-BAA3-0A6CD2DD0AB2}" type="slidenum">
              <a:rPr lang="en-US" smtClean="0"/>
              <a:t>22</a:t>
            </a:fld>
            <a:endParaRPr lang="en-US"/>
          </a:p>
        </p:txBody>
      </p:sp>
    </p:spTree>
    <p:extLst>
      <p:ext uri="{BB962C8B-B14F-4D97-AF65-F5344CB8AC3E}">
        <p14:creationId xmlns:p14="http://schemas.microsoft.com/office/powerpoint/2010/main" val="245223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b="0" dirty="0"/>
          </a:p>
          <a:p>
            <a:pPr marL="0" indent="0">
              <a:buFont typeface="Arial" panose="020B0604020202020204" pitchFamily="34" charset="0"/>
              <a:buNone/>
            </a:pPr>
            <a:endParaRPr lang="en-US" b="0" baseline="0" dirty="0"/>
          </a:p>
          <a:p>
            <a:pPr marL="171450" indent="-171450">
              <a:buFont typeface="Arial" panose="020B0604020202020204" pitchFamily="34" charset="0"/>
              <a:buChar char="•"/>
            </a:pPr>
            <a:r>
              <a:rPr lang="en-US" b="0" baseline="0" dirty="0"/>
              <a:t>Here we can see the end-to-end process for Putaway + Replenishment. </a:t>
            </a:r>
          </a:p>
          <a:p>
            <a:pPr marL="0" indent="0">
              <a:buFont typeface="Arial" panose="020B0604020202020204" pitchFamily="34" charset="0"/>
              <a:buNone/>
            </a:pPr>
            <a:r>
              <a:rPr lang="en-US" b="1" baseline="0" dirty="0"/>
              <a:t>	Press ENTER 3x to illustrate the start-to-end process</a:t>
            </a:r>
          </a:p>
          <a:p>
            <a:pPr marL="0" indent="0">
              <a:buFont typeface="Arial" panose="020B0604020202020204" pitchFamily="34" charset="0"/>
              <a:buNone/>
            </a:pPr>
            <a:endParaRPr lang="en-US" b="0" baseline="0" dirty="0"/>
          </a:p>
          <a:p>
            <a:pPr marL="171450" indent="-171450">
              <a:buFont typeface="Arial" panose="020B0604020202020204" pitchFamily="34" charset="0"/>
              <a:buChar char="•"/>
            </a:pPr>
            <a:r>
              <a:rPr lang="en-US" b="0" baseline="0" dirty="0"/>
              <a:t>Ask the class, “Why is Putaway &amp; Replenishment so important?”</a:t>
            </a:r>
          </a:p>
          <a:p>
            <a:pPr marL="0" indent="0">
              <a:buFont typeface="Arial" panose="020B0604020202020204" pitchFamily="34" charset="0"/>
              <a:buNone/>
            </a:pPr>
            <a:r>
              <a:rPr lang="en-US" b="0" baseline="0" dirty="0"/>
              <a:t>	</a:t>
            </a:r>
            <a:r>
              <a:rPr lang="en-US" b="1" baseline="0" dirty="0"/>
              <a:t>Press ENTER to display HINT graphic</a:t>
            </a:r>
            <a:endParaRPr lang="en-US" b="0" baseline="0" dirty="0"/>
          </a:p>
          <a:p>
            <a:pPr marL="628650" lvl="1" indent="-171450">
              <a:buFont typeface="Arial" panose="020B0604020202020204" pitchFamily="34" charset="0"/>
              <a:buChar char="•"/>
            </a:pPr>
            <a:endParaRPr lang="en-US" b="0" baseline="0" dirty="0"/>
          </a:p>
          <a:p>
            <a:pPr marL="628650" lvl="1" indent="-171450">
              <a:buFont typeface="Arial" panose="020B0604020202020204" pitchFamily="34" charset="0"/>
              <a:buChar char="•"/>
            </a:pPr>
            <a:r>
              <a:rPr lang="en-US" b="0" baseline="0" dirty="0"/>
              <a:t>Answer: As Putaway and Replenishment are the link between Inbound and Outbound, it becomes even more crucial to monitor these processes closely</a:t>
            </a:r>
          </a:p>
          <a:p>
            <a:pPr marL="0" lvl="0" indent="0">
              <a:buFont typeface="Arial" panose="020B0604020202020204" pitchFamily="34" charset="0"/>
              <a:buNone/>
            </a:pPr>
            <a:r>
              <a:rPr lang="en-US" b="0" baseline="0" dirty="0"/>
              <a:t>	</a:t>
            </a:r>
            <a:r>
              <a:rPr lang="en-US" b="1" baseline="0" dirty="0"/>
              <a:t>Press ENTER to display “Heart Monitor” graphic</a:t>
            </a:r>
            <a:endParaRPr lang="en-US" b="0" baseline="0" dirty="0"/>
          </a:p>
          <a:p>
            <a:pPr marL="0" indent="0">
              <a:buFont typeface="Arial" panose="020B0604020202020204" pitchFamily="34" charset="0"/>
              <a:buNone/>
            </a:pPr>
            <a:endParaRPr lang="en-US" b="0" baseline="0" dirty="0"/>
          </a:p>
          <a:p>
            <a:pPr marL="171450" indent="-171450">
              <a:buFont typeface="Arial" panose="020B0604020202020204" pitchFamily="34" charset="0"/>
              <a:buChar char="•"/>
            </a:pPr>
            <a:r>
              <a:rPr lang="en-US" b="0" baseline="0" dirty="0"/>
              <a:t>When </a:t>
            </a:r>
            <a:r>
              <a:rPr lang="en-US" b="0" baseline="0" dirty="0" err="1"/>
              <a:t>putaway</a:t>
            </a:r>
            <a:r>
              <a:rPr lang="en-US" b="0" baseline="0" dirty="0"/>
              <a:t> and replenishment work together properly, we can achieve the perfect order more frequently </a:t>
            </a:r>
          </a:p>
          <a:p>
            <a:pPr marL="171450" indent="-171450">
              <a:buFont typeface="Arial" panose="020B0604020202020204" pitchFamily="34" charset="0"/>
              <a:buChar char="•"/>
            </a:pPr>
            <a:r>
              <a:rPr lang="en-US" b="0" baseline="0" dirty="0"/>
              <a:t>As lead hands and supervisors it is your job to monitor drop zones, troubleshoot issues, and ensure priority tasks are completed efficiently (and in order) </a:t>
            </a:r>
          </a:p>
          <a:p>
            <a:pPr marL="0" indent="0">
              <a:buFont typeface="Arial" panose="020B0604020202020204" pitchFamily="34" charset="0"/>
              <a:buNone/>
            </a:pPr>
            <a:endParaRPr lang="en-US" b="0" baseline="0" dirty="0"/>
          </a:p>
          <a:p>
            <a:pPr marL="171450" indent="-171450">
              <a:buFont typeface="Arial" panose="020B0604020202020204" pitchFamily="34" charset="0"/>
              <a:buChar char="•"/>
            </a:pPr>
            <a:r>
              <a:rPr lang="en-US" b="0" baseline="0" dirty="0"/>
              <a:t>Before we move onto the Final Assessment, we are going to perform one more assignment…</a:t>
            </a:r>
          </a:p>
          <a:p>
            <a:pPr marL="628650" lvl="1" indent="-171450">
              <a:buFont typeface="Arial" panose="020B0604020202020204" pitchFamily="34" charset="0"/>
              <a:buChar char="•"/>
            </a:pPr>
            <a:r>
              <a:rPr lang="en-US" b="0" baseline="0" dirty="0"/>
              <a:t>This assignment is not only a group assignment, but one that will be conducted across all shifts</a:t>
            </a:r>
          </a:p>
          <a:p>
            <a:pPr marL="628650" lvl="1" indent="-171450">
              <a:buFont typeface="Arial" panose="020B0604020202020204" pitchFamily="34" charset="0"/>
              <a:buChar char="•"/>
            </a:pPr>
            <a:r>
              <a:rPr lang="en-US" b="0" baseline="0" dirty="0"/>
              <a:t>Basically, we want you to spend 15 minutes to come up with (1) best practices, (2) opportunities for improvement and (3) shift-end goals regarding Putaway &amp; Replenishment</a:t>
            </a:r>
          </a:p>
          <a:p>
            <a:pPr marL="628650" lvl="1" indent="-171450">
              <a:buFont typeface="Arial" panose="020B0604020202020204" pitchFamily="34" charset="0"/>
              <a:buChar char="•"/>
            </a:pPr>
            <a:r>
              <a:rPr lang="en-US" b="0" baseline="0" dirty="0"/>
              <a:t>We (the Trainers) will collect this information and consolidate all Shift input into a single slide and then share it with you all at the end of this Training journey</a:t>
            </a:r>
          </a:p>
          <a:p>
            <a:pPr marL="1085850" lvl="2" indent="-171450">
              <a:buFont typeface="Arial" panose="020B0604020202020204" pitchFamily="34" charset="0"/>
              <a:buChar char="•"/>
            </a:pPr>
            <a:r>
              <a:rPr lang="en-US" b="0" baseline="0" dirty="0"/>
              <a:t>That way, all the shifts can see what the other shifts are doing, and we are communicating &amp; coordinating as a whole unit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22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Gautami" panose="020B0502040204020203" pitchFamily="34" charset="0"/>
                <a:ea typeface="Tahoma" panose="020B0604030504040204" pitchFamily="34" charset="0"/>
                <a:cs typeface="Gautami" panose="020B0502040204020203" pitchFamily="34" charset="0"/>
              </a:rPr>
              <a:t>TRAINER NOTES:</a:t>
            </a:r>
          </a:p>
          <a:p>
            <a:endParaRPr lang="en-US" altLang="en-US" b="1" dirty="0">
              <a:latin typeface="Gautami" panose="020B0502040204020203" pitchFamily="34" charset="0"/>
              <a:ea typeface="Tahoma" panose="020B0604030504040204" pitchFamily="34" charset="0"/>
              <a:cs typeface="Gautami" panose="020B0502040204020203" pitchFamily="34" charset="0"/>
            </a:endParaRPr>
          </a:p>
          <a:p>
            <a:r>
              <a:rPr lang="en-US" altLang="en-US" b="1" dirty="0">
                <a:latin typeface="Gautami" panose="020B0502040204020203" pitchFamily="34" charset="0"/>
                <a:ea typeface="Tahoma" panose="020B0604030504040204" pitchFamily="34" charset="0"/>
                <a:cs typeface="Gautami" panose="020B0502040204020203" pitchFamily="34" charset="0"/>
              </a:rPr>
              <a:t>	Press ENTER – “Delivery Methodology” text box appears</a:t>
            </a:r>
          </a:p>
          <a:p>
            <a:endParaRPr lang="en-US" altLang="en-US" b="1"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altLang="en-US" b="0" dirty="0">
                <a:latin typeface="Gautami" panose="020B0502040204020203" pitchFamily="34" charset="0"/>
                <a:ea typeface="Tahoma" panose="020B0604030504040204" pitchFamily="34" charset="0"/>
                <a:cs typeface="Gautami" panose="020B0502040204020203" pitchFamily="34" charset="0"/>
              </a:rPr>
              <a:t>You will participate in a series of instructor-led sessions using Power Point and in-class activities </a:t>
            </a:r>
          </a:p>
          <a:p>
            <a:r>
              <a:rPr lang="en-US" altLang="en-US" b="0" dirty="0">
                <a:latin typeface="Gautami" panose="020B0502040204020203" pitchFamily="34" charset="0"/>
                <a:ea typeface="Tahoma" panose="020B0604030504040204" pitchFamily="34" charset="0"/>
                <a:cs typeface="Gautami" panose="020B0502040204020203" pitchFamily="34" charset="0"/>
              </a:rPr>
              <a:t>	</a:t>
            </a:r>
            <a:r>
              <a:rPr lang="en-US" altLang="en-US" b="1" dirty="0">
                <a:latin typeface="Gautami" panose="020B0502040204020203" pitchFamily="34" charset="0"/>
                <a:ea typeface="Tahoma" panose="020B0604030504040204" pitchFamily="34" charset="0"/>
                <a:cs typeface="Gautami" panose="020B0502040204020203" pitchFamily="34" charset="0"/>
              </a:rPr>
              <a:t>Press ENTER – “Formative Exercises…” text box appears</a:t>
            </a:r>
            <a:endParaRPr lang="en-US" altLang="en-US" b="0" dirty="0">
              <a:latin typeface="Gautami" panose="020B0502040204020203" pitchFamily="34" charset="0"/>
              <a:ea typeface="Tahoma" panose="020B0604030504040204" pitchFamily="34" charset="0"/>
              <a:cs typeface="Gautami" panose="020B0502040204020203" pitchFamily="34" charset="0"/>
            </a:endParaRPr>
          </a:p>
          <a:p>
            <a:endParaRPr lang="en-US" altLang="en-US" b="1"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altLang="en-US" b="0" dirty="0">
                <a:latin typeface="Gautami" panose="020B0502040204020203" pitchFamily="34" charset="0"/>
                <a:ea typeface="Tahoma" panose="020B0604030504040204" pitchFamily="34" charset="0"/>
                <a:cs typeface="Gautami" panose="020B0502040204020203" pitchFamily="34" charset="0"/>
              </a:rPr>
              <a:t>Formative Exercises/Assessments: </a:t>
            </a:r>
          </a:p>
          <a:p>
            <a:pPr marL="628650" lvl="1" indent="-171450">
              <a:buFont typeface="Arial" panose="020B0604020202020204" pitchFamily="34" charset="0"/>
              <a:buChar char="•"/>
            </a:pPr>
            <a:r>
              <a:rPr lang="en-US" altLang="en-US" dirty="0">
                <a:latin typeface="Gautami" panose="020B0502040204020203" pitchFamily="34" charset="0"/>
                <a:ea typeface="Tahoma" panose="020B0604030504040204" pitchFamily="34" charset="0"/>
                <a:cs typeface="Gautami" panose="020B0502040204020203" pitchFamily="34" charset="0"/>
              </a:rPr>
              <a:t>F</a:t>
            </a:r>
            <a:r>
              <a:rPr lang="en-US" b="0" i="0" dirty="0">
                <a:solidFill>
                  <a:srgbClr val="000000"/>
                </a:solidFill>
                <a:effectLst/>
                <a:latin typeface="Gilroy"/>
              </a:rPr>
              <a:t>ormative assessment will measure how your </a:t>
            </a:r>
            <a:r>
              <a:rPr lang="en-US" b="0" i="1" dirty="0">
                <a:solidFill>
                  <a:srgbClr val="000000"/>
                </a:solidFill>
                <a:effectLst/>
                <a:latin typeface="Gilroy"/>
              </a:rPr>
              <a:t>learning is progressing </a:t>
            </a:r>
            <a:r>
              <a:rPr lang="en-US" b="0" i="0" dirty="0">
                <a:solidFill>
                  <a:srgbClr val="000000"/>
                </a:solidFill>
                <a:effectLst/>
                <a:latin typeface="Gilroy"/>
              </a:rPr>
              <a:t>during the sessions.</a:t>
            </a:r>
          </a:p>
          <a:p>
            <a:pPr marL="628650" lvl="1" indent="-171450">
              <a:buFont typeface="Arial" panose="020B0604020202020204" pitchFamily="34" charset="0"/>
              <a:buChar char="•"/>
            </a:pPr>
            <a:r>
              <a:rPr lang="en-US" b="0" i="0" dirty="0">
                <a:solidFill>
                  <a:srgbClr val="000000"/>
                </a:solidFill>
                <a:effectLst/>
                <a:latin typeface="Gilroy"/>
              </a:rPr>
              <a:t>Formative assessment will happen frequently as I (Trainer) see a need in real-time with planned activities like individual and group learning exercises. </a:t>
            </a:r>
          </a:p>
          <a:p>
            <a:pPr marL="628650" lvl="1" indent="-171450">
              <a:buFont typeface="Arial" panose="020B0604020202020204" pitchFamily="34" charset="0"/>
              <a:buChar char="•"/>
            </a:pPr>
            <a:r>
              <a:rPr lang="en-US" b="0" i="0" dirty="0">
                <a:solidFill>
                  <a:srgbClr val="000000"/>
                </a:solidFill>
                <a:effectLst/>
                <a:latin typeface="Gilroy"/>
              </a:rPr>
              <a:t>Monitoring assignments will be given to extend learning into the live production environment, either in a way of application or collecting examples or observations to be brought into the next session for relative discussion. </a:t>
            </a:r>
            <a:endParaRPr lang="en-US" altLang="en-US" dirty="0">
              <a:latin typeface="Gautami" panose="020B0502040204020203" pitchFamily="34" charset="0"/>
              <a:ea typeface="Tahoma" panose="020B0604030504040204" pitchFamily="34" charset="0"/>
              <a:cs typeface="Gautami" panose="020B0502040204020203" pitchFamily="34" charset="0"/>
            </a:endParaRPr>
          </a:p>
          <a:p>
            <a:pPr lvl="1">
              <a:buFont typeface="Wingdings" panose="05000000000000000000" pitchFamily="2" charset="2"/>
              <a:buNone/>
            </a:pPr>
            <a:r>
              <a:rPr lang="en-US" altLang="en-US" sz="2800" dirty="0">
                <a:latin typeface="Gautami" panose="020B0502040204020203" pitchFamily="34" charset="0"/>
                <a:ea typeface="Tahoma" panose="020B0604030504040204" pitchFamily="34" charset="0"/>
                <a:cs typeface="Gautami" panose="020B0502040204020203" pitchFamily="34" charset="0"/>
              </a:rPr>
              <a:t>	</a:t>
            </a:r>
            <a:r>
              <a:rPr lang="en-US" altLang="en-US" sz="2800" b="1" dirty="0">
                <a:latin typeface="Gautami" panose="020B0502040204020203" pitchFamily="34" charset="0"/>
                <a:ea typeface="Tahoma" panose="020B0604030504040204" pitchFamily="34" charset="0"/>
                <a:cs typeface="Gautami" panose="020B0502040204020203" pitchFamily="34" charset="0"/>
              </a:rPr>
              <a:t>Press ENTER – “Summative Assessment” text appears</a:t>
            </a:r>
            <a:endParaRPr lang="en-US" altLang="en-US" sz="2800" dirty="0">
              <a:latin typeface="Gautami" panose="020B0502040204020203" pitchFamily="34" charset="0"/>
              <a:ea typeface="Tahoma" panose="020B0604030504040204" pitchFamily="34" charset="0"/>
              <a:cs typeface="Gautami" panose="020B0502040204020203" pitchFamily="34" charset="0"/>
            </a:endParaRPr>
          </a:p>
          <a:p>
            <a:pPr lvl="0">
              <a:buFont typeface="Wingdings" panose="05000000000000000000" pitchFamily="2" charset="2"/>
              <a:buNone/>
            </a:pPr>
            <a:endParaRPr lang="en-US" altLang="en-US" sz="2800" dirty="0">
              <a:latin typeface="Gautami" panose="020B0502040204020203" pitchFamily="34" charset="0"/>
              <a:ea typeface="Tahoma" panose="020B0604030504040204" pitchFamily="34" charset="0"/>
              <a:cs typeface="Gautami" panose="020B0502040204020203" pitchFamily="34" charset="0"/>
            </a:endParaRPr>
          </a:p>
          <a:p>
            <a:pPr marL="171450" lvl="0" indent="-171450">
              <a:buFont typeface="Arial" panose="020B0604020202020204" pitchFamily="34" charset="0"/>
              <a:buChar char="•"/>
            </a:pPr>
            <a:r>
              <a:rPr lang="en-US" altLang="en-US" sz="1200" b="0" kern="1200" dirty="0">
                <a:solidFill>
                  <a:schemeClr val="tx1"/>
                </a:solidFill>
                <a:latin typeface="Gautami" panose="020B0502040204020203" pitchFamily="34" charset="0"/>
                <a:ea typeface="Tahoma" panose="020B0604030504040204" pitchFamily="34" charset="0"/>
                <a:cs typeface="Gautami" panose="020B0502040204020203" pitchFamily="34" charset="0"/>
              </a:rPr>
              <a:t>Summative Assessment: </a:t>
            </a:r>
          </a:p>
          <a:p>
            <a:pPr marL="628650" lvl="1" indent="-171450">
              <a:buFont typeface="Arial" panose="020B0604020202020204" pitchFamily="34" charset="0"/>
              <a:buChar char="•"/>
            </a:pPr>
            <a:r>
              <a:rPr lang="en-US" b="0" i="0" dirty="0">
                <a:solidFill>
                  <a:srgbClr val="000000"/>
                </a:solidFill>
                <a:effectLst/>
                <a:latin typeface="Gilroy"/>
              </a:rPr>
              <a:t>Summative assessment is designed to measure “how much” you have </a:t>
            </a:r>
            <a:r>
              <a:rPr lang="en-US" b="0" i="1" dirty="0">
                <a:solidFill>
                  <a:srgbClr val="000000"/>
                </a:solidFill>
                <a:effectLst/>
                <a:latin typeface="Gilroy"/>
              </a:rPr>
              <a:t>learned</a:t>
            </a:r>
            <a:r>
              <a:rPr lang="en-US" b="0" i="0" dirty="0">
                <a:solidFill>
                  <a:srgbClr val="000000"/>
                </a:solidFill>
                <a:effectLst/>
                <a:latin typeface="Gilroy"/>
              </a:rPr>
              <a:t> after completion of each learning phase. </a:t>
            </a:r>
          </a:p>
          <a:p>
            <a:pPr marL="628650" lvl="1" indent="-171450">
              <a:buFont typeface="Arial" panose="020B0604020202020204" pitchFamily="34" charset="0"/>
              <a:buChar char="•"/>
            </a:pPr>
            <a:r>
              <a:rPr lang="en-US" b="0" i="0" dirty="0">
                <a:solidFill>
                  <a:srgbClr val="000000"/>
                </a:solidFill>
                <a:effectLst/>
                <a:latin typeface="Gilroy"/>
              </a:rPr>
              <a:t>The results will provide me (the trainer) with an overview of what you have learnt throughout a particular unit of study— phase 1, phase 2 and phase 3. </a:t>
            </a:r>
          </a:p>
          <a:p>
            <a:pPr marL="628650" lvl="1" indent="-171450">
              <a:buFont typeface="Arial" panose="020B0604020202020204" pitchFamily="34" charset="0"/>
              <a:buChar char="•"/>
            </a:pPr>
            <a:r>
              <a:rPr lang="en-US" b="0" i="0" dirty="0">
                <a:solidFill>
                  <a:srgbClr val="000000"/>
                </a:solidFill>
                <a:effectLst/>
                <a:latin typeface="Gilroy"/>
              </a:rPr>
              <a:t>It will help me (the trainer) and my training team determine if you are ready to proceed to the next level meaning have you gained the necessary knowledge and skills to graduate to the next level – phase 2?</a:t>
            </a:r>
            <a:endParaRPr lang="en-US" altLang="en-US" sz="1200" kern="1200" dirty="0">
              <a:solidFill>
                <a:schemeClr val="tx1"/>
              </a:solidFill>
              <a:latin typeface="Gautami" panose="020B0502040204020203" pitchFamily="34" charset="0"/>
              <a:ea typeface="Tahoma" panose="020B0604030504040204" pitchFamily="34" charset="0"/>
              <a:cs typeface="Gautam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4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Gautami" panose="020B0502040204020203" pitchFamily="34" charset="0"/>
                <a:ea typeface="Tahoma" panose="020B0604030504040204" pitchFamily="34" charset="0"/>
                <a:cs typeface="Gautami" panose="020B0502040204020203" pitchFamily="34" charset="0"/>
              </a:rPr>
              <a:t>TRAINER NOTES:</a:t>
            </a:r>
          </a:p>
          <a:p>
            <a:pPr marL="0" indent="0">
              <a:buNone/>
            </a:pPr>
            <a:endParaRPr lang="en-US" dirty="0">
              <a:latin typeface="Gautami" panose="020B0502040204020203" pitchFamily="34" charset="0"/>
              <a:ea typeface="Tahoma" panose="020B0604030504040204" pitchFamily="34" charset="0"/>
              <a:cs typeface="Gautami" panose="020B0502040204020203" pitchFamily="34" charset="0"/>
            </a:endParaRPr>
          </a:p>
          <a:p>
            <a:pPr marL="171450" indent="-171450">
              <a:buFont typeface="Arial" panose="020B0604020202020204" pitchFamily="34" charset="0"/>
              <a:buChar char="•"/>
            </a:pPr>
            <a:r>
              <a:rPr lang="en-US" dirty="0">
                <a:latin typeface="Gautami" panose="020B0502040204020203" pitchFamily="34" charset="0"/>
                <a:ea typeface="Tahoma" panose="020B0604030504040204" pitchFamily="34" charset="0"/>
                <a:cs typeface="Gautami" panose="020B0502040204020203" pitchFamily="34" charset="0"/>
              </a:rPr>
              <a:t>We’re going to talk for a minute about some of Manhattan’s technology, Home Hardware uses to keep product moving out of the warehouse.</a:t>
            </a:r>
            <a:r>
              <a:rPr lang="en-US" b="1" dirty="0">
                <a:latin typeface="Gautami" panose="020B0502040204020203" pitchFamily="34" charset="0"/>
                <a:ea typeface="Tahoma" panose="020B0604030504040204" pitchFamily="34" charset="0"/>
                <a:cs typeface="Gautami" panose="020B0502040204020203" pitchFamily="34" charset="0"/>
              </a:rPr>
              <a:t>	</a:t>
            </a:r>
            <a:br>
              <a:rPr lang="en-US" b="1" dirty="0">
                <a:latin typeface="Gautami" panose="020B0502040204020203" pitchFamily="34" charset="0"/>
                <a:ea typeface="Tahoma" panose="020B0604030504040204" pitchFamily="34" charset="0"/>
                <a:cs typeface="Gautami" panose="020B0502040204020203" pitchFamily="34" charset="0"/>
              </a:rPr>
            </a:br>
            <a:r>
              <a:rPr lang="en-US" b="1" dirty="0">
                <a:latin typeface="Gautami" panose="020B0502040204020203" pitchFamily="34" charset="0"/>
                <a:ea typeface="Tahoma" panose="020B0604030504040204" pitchFamily="34" charset="0"/>
                <a:cs typeface="Gautami" panose="020B0502040204020203" pitchFamily="34" charset="0"/>
              </a:rPr>
              <a:t>	Press Enter – Bullet Points #1-2 appear</a:t>
            </a:r>
            <a:br>
              <a:rPr lang="en-US" b="1" dirty="0">
                <a:latin typeface="Gautami" panose="020B0502040204020203" pitchFamily="34" charset="0"/>
                <a:ea typeface="Tahoma" panose="020B0604030504040204" pitchFamily="34" charset="0"/>
                <a:cs typeface="Gautami" panose="020B0502040204020203" pitchFamily="34" charset="0"/>
              </a:rPr>
            </a:br>
            <a:endParaRPr lang="en-US"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Manhattan produces a large suite of software, just as Microsoft produces Word, Outlook, Excel,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Manhattan is the parent company and the 5 main products that we use at Home Hardware are…</a:t>
            </a:r>
            <a:br>
              <a:rPr lang="en-US" dirty="0">
                <a:latin typeface="Gautami" panose="020B0502040204020203" pitchFamily="34" charset="0"/>
                <a:ea typeface="Tahoma" panose="020B0604030504040204" pitchFamily="34" charset="0"/>
                <a:cs typeface="Gautami" panose="020B0502040204020203" pitchFamily="34" charset="0"/>
              </a:rPr>
            </a:br>
            <a:r>
              <a:rPr lang="en-US"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 1st box appears (WMS)</a:t>
            </a:r>
            <a:br>
              <a:rPr lang="en-US" b="1" dirty="0">
                <a:latin typeface="Gautami" panose="020B0502040204020203" pitchFamily="34" charset="0"/>
                <a:ea typeface="Tahoma" panose="020B0604030504040204" pitchFamily="34" charset="0"/>
                <a:cs typeface="Gautami" panose="020B0502040204020203" pitchFamily="34" charset="0"/>
              </a:rPr>
            </a:br>
            <a:endParaRPr lang="en-US"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WMS stands for Warehouse Management Systems and includes both interactive UI screens and dashboards for data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All hardware, which includes the </a:t>
            </a:r>
            <a:r>
              <a:rPr lang="en-US" dirty="0" err="1">
                <a:latin typeface="Gautami" panose="020B0502040204020203" pitchFamily="34" charset="0"/>
                <a:ea typeface="Tahoma" panose="020B0604030504040204" pitchFamily="34" charset="0"/>
                <a:cs typeface="Gautami" panose="020B0502040204020203" pitchFamily="34" charset="0"/>
              </a:rPr>
              <a:t>Talkman</a:t>
            </a:r>
            <a:r>
              <a:rPr lang="en-US" dirty="0">
                <a:latin typeface="Gautami" panose="020B0502040204020203" pitchFamily="34" charset="0"/>
                <a:ea typeface="Tahoma" panose="020B0604030504040204" pitchFamily="34" charset="0"/>
                <a:cs typeface="Gautami" panose="020B0502040204020203" pitchFamily="34" charset="0"/>
              </a:rPr>
              <a:t>, MCs, tablets, etc., are connected to WM and interact via 2-way communication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 2nd box appears (SLO)</a:t>
            </a:r>
            <a:br>
              <a:rPr lang="en-US" b="1" dirty="0">
                <a:latin typeface="Gautami" panose="020B0502040204020203" pitchFamily="34" charset="0"/>
                <a:ea typeface="Tahoma" panose="020B0604030504040204" pitchFamily="34" charset="0"/>
                <a:cs typeface="Gautami" panose="020B0502040204020203" pitchFamily="34" charset="0"/>
              </a:rPr>
            </a:br>
            <a:endParaRPr lang="en-US"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SLO is used by Inventory Management (formerly called product placement) to slot items in the warehouse.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The Slotting tool optimizes placement of product.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For example, the most frequent picks are slotted in the ‘Golden Zone’ (pick locations that are accessible at waist-level) for efficient and easier physical picking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 3rd box appears (</a:t>
            </a:r>
            <a:r>
              <a:rPr lang="en-US" b="1" dirty="0" err="1">
                <a:latin typeface="Gautami" panose="020B0502040204020203" pitchFamily="34" charset="0"/>
                <a:ea typeface="Tahoma" panose="020B0604030504040204" pitchFamily="34" charset="0"/>
                <a:cs typeface="Gautami" panose="020B0502040204020203" pitchFamily="34" charset="0"/>
              </a:rPr>
              <a:t>Labour</a:t>
            </a:r>
            <a:r>
              <a:rPr lang="en-US" b="1" dirty="0">
                <a:latin typeface="Gautami" panose="020B0502040204020203" pitchFamily="34" charset="0"/>
                <a:ea typeface="Tahoma" panose="020B0604030504040204" pitchFamily="34" charset="0"/>
                <a:cs typeface="Gautami" panose="020B0502040204020203" pitchFamily="34" charset="0"/>
              </a:rPr>
              <a:t> Management)</a:t>
            </a:r>
            <a:br>
              <a:rPr lang="en-US" b="1" dirty="0">
                <a:latin typeface="Gautami" panose="020B0502040204020203" pitchFamily="34" charset="0"/>
                <a:ea typeface="Tahoma" panose="020B0604030504040204" pitchFamily="34" charset="0"/>
                <a:cs typeface="Gautami" panose="020B0502040204020203" pitchFamily="34" charset="0"/>
              </a:rPr>
            </a:br>
            <a:endParaRPr lang="en-US"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latin typeface="Gautami" panose="020B0502040204020203" pitchFamily="34" charset="0"/>
                <a:ea typeface="Tahoma" panose="020B0604030504040204" pitchFamily="34" charset="0"/>
                <a:cs typeface="Gautami" panose="020B0502040204020203" pitchFamily="34" charset="0"/>
              </a:rPr>
              <a:t>Labour</a:t>
            </a:r>
            <a:r>
              <a:rPr lang="en-US" dirty="0">
                <a:latin typeface="Gautami" panose="020B0502040204020203" pitchFamily="34" charset="0"/>
                <a:ea typeface="Tahoma" panose="020B0604030504040204" pitchFamily="34" charset="0"/>
                <a:cs typeface="Gautami" panose="020B0502040204020203" pitchFamily="34" charset="0"/>
              </a:rPr>
              <a:t> Management (or LM) is used to analyze and report against staff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LM is not yet installed in STJ</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Gautami" panose="020B0502040204020203" pitchFamily="34" charset="0"/>
                <a:ea typeface="Tahoma" panose="020B0604030504040204" pitchFamily="34" charset="0"/>
                <a:cs typeface="Gautami" panose="020B0502040204020203" pitchFamily="34" charset="0"/>
              </a:rPr>
              <a:t>	</a:t>
            </a:r>
            <a:r>
              <a:rPr lang="en-US" b="1" dirty="0">
                <a:latin typeface="Gautami" panose="020B0502040204020203" pitchFamily="34" charset="0"/>
                <a:ea typeface="Tahoma" panose="020B0604030504040204" pitchFamily="34" charset="0"/>
                <a:cs typeface="Gautami" panose="020B0502040204020203" pitchFamily="34" charset="0"/>
              </a:rPr>
              <a:t>Press Enter – 4th box appears (SCI)</a:t>
            </a:r>
            <a:br>
              <a:rPr lang="en-US" b="1" dirty="0">
                <a:latin typeface="Gautami" panose="020B0502040204020203" pitchFamily="34" charset="0"/>
                <a:ea typeface="Tahoma" panose="020B0604030504040204" pitchFamily="34" charset="0"/>
                <a:cs typeface="Gautami" panose="020B0502040204020203" pitchFamily="34" charset="0"/>
              </a:rPr>
            </a:br>
            <a:endParaRPr lang="en-US"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SCI stands for Supply Chain Intelligence and is used to pull data from WM and compiles it into a report.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Gautami" panose="020B0502040204020203" pitchFamily="34" charset="0"/>
                <a:ea typeface="Tahoma" panose="020B0604030504040204" pitchFamily="34" charset="0"/>
                <a:cs typeface="Gautami" panose="020B0502040204020203" pitchFamily="34" charset="0"/>
              </a:rPr>
              <a:t>	Press Enter – 5th box appears (SCI)</a:t>
            </a:r>
            <a:br>
              <a:rPr lang="en-US" b="1" dirty="0">
                <a:latin typeface="Gautami" panose="020B0502040204020203" pitchFamily="34" charset="0"/>
                <a:ea typeface="Tahoma" panose="020B0604030504040204" pitchFamily="34" charset="0"/>
                <a:cs typeface="Gautami" panose="020B0502040204020203" pitchFamily="34" charset="0"/>
              </a:rPr>
            </a:br>
            <a:endParaRPr lang="en-US" dirty="0">
              <a:latin typeface="Gautami" panose="020B0502040204020203" pitchFamily="34" charset="0"/>
              <a:ea typeface="Tahoma" panose="020B0604030504040204" pitchFamily="34" charset="0"/>
              <a:cs typeface="Gautam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LMS CA 2015 is Manhattan’s transportation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autami" panose="020B0502040204020203" pitchFamily="34" charset="0"/>
                <a:ea typeface="Tahoma" panose="020B0604030504040204" pitchFamily="34" charset="0"/>
                <a:cs typeface="Gautami" panose="020B0502040204020203" pitchFamily="34" charset="0"/>
              </a:rPr>
              <a:t>All Inbound Shipment information from Carriers interface to this platform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56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b="0" dirty="0"/>
          </a:p>
          <a:p>
            <a:r>
              <a:rPr lang="en-US" b="1" dirty="0"/>
              <a:t>	Press Enter – Bullet Point #1 appears…</a:t>
            </a:r>
            <a:br>
              <a:rPr lang="en-US" b="1" dirty="0"/>
            </a:br>
            <a:endParaRPr lang="en-US" b="0" dirty="0"/>
          </a:p>
          <a:p>
            <a:pPr marL="171450" indent="-171450">
              <a:buFont typeface="Arial" panose="020B0604020202020204" pitchFamily="34" charset="0"/>
              <a:buChar char="•"/>
            </a:pPr>
            <a:r>
              <a:rPr lang="en-US" b="0" dirty="0"/>
              <a:t>Introduce group activity</a:t>
            </a:r>
          </a:p>
          <a:p>
            <a:pPr marL="171450" indent="-171450">
              <a:buFont typeface="Arial" panose="020B0604020202020204" pitchFamily="34" charset="0"/>
              <a:buChar char="•"/>
            </a:pPr>
            <a:r>
              <a:rPr lang="en-US" b="0" dirty="0"/>
              <a:t>Read Bullet Point #1</a:t>
            </a:r>
            <a:br>
              <a:rPr lang="en-US" b="0" dirty="0"/>
            </a:br>
            <a:r>
              <a:rPr lang="en-US" b="0" dirty="0"/>
              <a:t>	</a:t>
            </a:r>
            <a:r>
              <a:rPr lang="en-US" b="1" dirty="0"/>
              <a:t>Press Enter – Bullet Point #2 + sub-bullets appear…</a:t>
            </a:r>
            <a:br>
              <a:rPr lang="en-US" b="0" dirty="0"/>
            </a:br>
            <a:endParaRPr lang="en-US" b="0" dirty="0"/>
          </a:p>
          <a:p>
            <a:pPr marL="171450" indent="-171450">
              <a:buFont typeface="Arial" panose="020B0604020202020204" pitchFamily="34" charset="0"/>
              <a:buChar char="•"/>
            </a:pPr>
            <a:r>
              <a:rPr lang="en-US" b="0" dirty="0"/>
              <a:t>Introduce the topics the Receiving SV/LH(s) will present</a:t>
            </a:r>
          </a:p>
          <a:p>
            <a:pPr marL="171450" indent="-171450">
              <a:buFont typeface="Arial" panose="020B0604020202020204" pitchFamily="34" charset="0"/>
              <a:buChar char="•"/>
            </a:pPr>
            <a:r>
              <a:rPr lang="en-US" b="0" dirty="0"/>
              <a:t>Read Bullet Point #2 + sub-bullets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43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 </a:t>
            </a:r>
          </a:p>
          <a:p>
            <a:endParaRPr lang="en-US" b="1" u="sng" dirty="0"/>
          </a:p>
          <a:p>
            <a:pPr marL="0" indent="0">
              <a:buFont typeface="Arial" panose="020B0604020202020204" pitchFamily="34" charset="0"/>
              <a:buNone/>
            </a:pPr>
            <a:r>
              <a:rPr lang="en-US" b="0" u="none" dirty="0"/>
              <a:t>	</a:t>
            </a:r>
            <a:r>
              <a:rPr lang="en-US" b="1" u="none" dirty="0"/>
              <a:t>Press Enter – Bullet Point #1 appears</a:t>
            </a:r>
            <a:endParaRPr lang="en-US" b="0" u="none" dirty="0"/>
          </a:p>
          <a:p>
            <a:pPr marL="0" indent="0">
              <a:buFont typeface="Arial" panose="020B0604020202020204" pitchFamily="34" charset="0"/>
              <a:buNone/>
            </a:pPr>
            <a:endParaRPr lang="en-US" b="0" u="none" dirty="0"/>
          </a:p>
          <a:p>
            <a:pPr marL="171450" indent="-171450">
              <a:buFont typeface="Arial" panose="020B0604020202020204" pitchFamily="34" charset="0"/>
              <a:buChar char="•"/>
            </a:pPr>
            <a:r>
              <a:rPr lang="en-US" b="0" u="none" dirty="0"/>
              <a:t>Read Bullet Point #1</a:t>
            </a:r>
          </a:p>
          <a:p>
            <a:pPr marL="0" indent="0">
              <a:buFont typeface="Arial" panose="020B0604020202020204" pitchFamily="34" charset="0"/>
              <a:buNone/>
            </a:pPr>
            <a:r>
              <a:rPr lang="en-US" b="0" u="none" dirty="0"/>
              <a:t>	</a:t>
            </a:r>
            <a:r>
              <a:rPr lang="en-US" b="1" u="none" dirty="0"/>
              <a:t>Press Enter – Bullet Point #2 appears</a:t>
            </a:r>
          </a:p>
          <a:p>
            <a:pPr marL="0" indent="0">
              <a:buFont typeface="Arial" panose="020B0604020202020204" pitchFamily="34" charset="0"/>
              <a:buNone/>
            </a:pPr>
            <a:endParaRPr lang="en-US" b="1" u="none" dirty="0"/>
          </a:p>
          <a:p>
            <a:pPr marL="171450" indent="-171450">
              <a:buFont typeface="Arial" panose="020B0604020202020204" pitchFamily="34" charset="0"/>
              <a:buChar char="•"/>
            </a:pPr>
            <a:r>
              <a:rPr lang="en-US" b="0" u="none" dirty="0"/>
              <a:t>Read Bullet Point #2</a:t>
            </a:r>
          </a:p>
          <a:p>
            <a:r>
              <a:rPr lang="en-US" b="0" u="none" dirty="0"/>
              <a:t>	</a:t>
            </a:r>
            <a:r>
              <a:rPr lang="en-US" b="1" u="none" dirty="0"/>
              <a:t>Press Enter – “Tasking” appears</a:t>
            </a:r>
            <a:endParaRPr lang="en-US" b="0" u="none" dirty="0"/>
          </a:p>
          <a:p>
            <a:endParaRPr lang="en-US" b="1" u="none" dirty="0"/>
          </a:p>
          <a:p>
            <a:pPr marL="171450" indent="-171450">
              <a:buFont typeface="Arial" panose="020B0604020202020204" pitchFamily="34" charset="0"/>
              <a:buChar char="•"/>
            </a:pPr>
            <a:r>
              <a:rPr lang="en-US" b="0" u="none" dirty="0"/>
              <a:t>Tasking: </a:t>
            </a:r>
          </a:p>
          <a:p>
            <a:pPr marL="628650" lvl="1" indent="-171450">
              <a:buFont typeface="Arial" panose="020B0604020202020204" pitchFamily="34" charset="0"/>
              <a:buChar char="•"/>
            </a:pPr>
            <a:r>
              <a:rPr lang="en-US" b="0" u="none" dirty="0"/>
              <a:t>Accessing/executing tasks via Task List</a:t>
            </a:r>
          </a:p>
          <a:p>
            <a:pPr marL="628650" lvl="1" indent="-171450">
              <a:buFont typeface="Arial" panose="020B0604020202020204" pitchFamily="34" charset="0"/>
              <a:buChar char="•"/>
            </a:pPr>
            <a:r>
              <a:rPr lang="en-US" b="0" u="none" dirty="0"/>
              <a:t>Recommended method, as the tasks are listed in priority order</a:t>
            </a:r>
          </a:p>
          <a:p>
            <a:pPr marL="0" indent="0">
              <a:buFont typeface="Arial" panose="020B0604020202020204" pitchFamily="34" charset="0"/>
              <a:buNone/>
            </a:pPr>
            <a:r>
              <a:rPr lang="en-US" b="0" u="none" dirty="0"/>
              <a:t>	</a:t>
            </a:r>
            <a:r>
              <a:rPr lang="en-US" b="1" u="none" dirty="0"/>
              <a:t>Press ENTER</a:t>
            </a:r>
            <a:r>
              <a:rPr lang="en-US" b="0" u="none" dirty="0"/>
              <a:t> – </a:t>
            </a:r>
            <a:r>
              <a:rPr lang="en-US" b="1" u="none" dirty="0"/>
              <a:t>“Enter Task” appears</a:t>
            </a:r>
          </a:p>
          <a:p>
            <a:pPr marL="0" indent="0">
              <a:buFont typeface="Arial" panose="020B0604020202020204" pitchFamily="34" charset="0"/>
              <a:buNone/>
            </a:pPr>
            <a:endParaRPr lang="en-US" b="1" u="none" dirty="0"/>
          </a:p>
          <a:p>
            <a:pPr marL="171450" indent="-171450">
              <a:buFont typeface="Arial" panose="020B0604020202020204" pitchFamily="34" charset="0"/>
              <a:buChar char="•"/>
            </a:pPr>
            <a:r>
              <a:rPr lang="en-US" b="0" u="none" dirty="0"/>
              <a:t>Enter Task:</a:t>
            </a:r>
          </a:p>
          <a:p>
            <a:pPr marL="628650" lvl="1" indent="-171450">
              <a:buFont typeface="Arial" panose="020B0604020202020204" pitchFamily="34" charset="0"/>
              <a:buChar char="•"/>
            </a:pPr>
            <a:r>
              <a:rPr lang="en-US" b="0" u="none" dirty="0"/>
              <a:t>Specifying a particular Task or iLPN</a:t>
            </a:r>
          </a:p>
          <a:p>
            <a:pPr marL="1085850" lvl="2" indent="-171450">
              <a:buFont typeface="Arial" panose="020B0604020202020204" pitchFamily="34" charset="0"/>
              <a:buChar char="•"/>
            </a:pPr>
            <a:r>
              <a:rPr lang="en-US" b="0" u="none" dirty="0"/>
              <a:t>We will discuss in-depth further into the presentation</a:t>
            </a:r>
          </a:p>
          <a:p>
            <a:pPr marL="914400" lvl="2" indent="0">
              <a:buFont typeface="Arial" panose="020B0604020202020204" pitchFamily="34" charset="0"/>
              <a:buNone/>
            </a:pPr>
            <a:r>
              <a:rPr lang="en-US" b="1" u="none" dirty="0"/>
              <a:t>Press ENTER – “Manual”</a:t>
            </a:r>
          </a:p>
          <a:p>
            <a:pPr marL="0" indent="0">
              <a:buFont typeface="Arial" panose="020B0604020202020204" pitchFamily="34" charset="0"/>
              <a:buNone/>
            </a:pPr>
            <a:endParaRPr lang="en-US" b="1" u="none" dirty="0"/>
          </a:p>
          <a:p>
            <a:pPr marL="171450" indent="-171450">
              <a:buFont typeface="Arial" panose="020B0604020202020204" pitchFamily="34" charset="0"/>
              <a:buChar char="•"/>
            </a:pPr>
            <a:r>
              <a:rPr lang="en-US" b="0" u="none" dirty="0"/>
              <a:t>Manual: </a:t>
            </a:r>
          </a:p>
          <a:p>
            <a:pPr marL="628650" lvl="1" indent="-171450">
              <a:buFont typeface="Arial" panose="020B0604020202020204" pitchFamily="34" charset="0"/>
              <a:buChar char="•"/>
            </a:pPr>
            <a:r>
              <a:rPr lang="en-US" b="0" u="none" dirty="0"/>
              <a:t>There are 2 types of Manual:</a:t>
            </a:r>
          </a:p>
          <a:p>
            <a:pPr marL="1085850" lvl="2" indent="-171450">
              <a:buFont typeface="Arial" panose="020B0604020202020204" pitchFamily="34" charset="0"/>
              <a:buChar char="•"/>
            </a:pPr>
            <a:r>
              <a:rPr lang="en-US" b="0" u="none" dirty="0"/>
              <a:t>#1: User tells the MC an iLPN needs to be put away; WM subsequently tries to find a spot for it</a:t>
            </a:r>
          </a:p>
          <a:p>
            <a:pPr marL="1543050" lvl="3" indent="-171450">
              <a:buFont typeface="Arial" panose="020B0604020202020204" pitchFamily="34" charset="0"/>
              <a:buChar char="•"/>
            </a:pPr>
            <a:r>
              <a:rPr lang="en-US" b="0" u="none" dirty="0"/>
              <a:t>Ask the class, “Can anyone provide an example of this type of manual transaction?”</a:t>
            </a:r>
          </a:p>
          <a:p>
            <a:pPr marL="1543050" lvl="3" indent="-171450">
              <a:buFont typeface="Arial" panose="020B0604020202020204" pitchFamily="34" charset="0"/>
              <a:buChar char="•"/>
            </a:pPr>
            <a:r>
              <a:rPr lang="en-US" b="0" u="none" dirty="0"/>
              <a:t>Answers:</a:t>
            </a:r>
          </a:p>
          <a:p>
            <a:pPr marL="2000250" lvl="4" indent="-171450">
              <a:buFont typeface="Arial" panose="020B0604020202020204" pitchFamily="34" charset="0"/>
              <a:buChar char="•"/>
            </a:pPr>
            <a:r>
              <a:rPr lang="en-US" b="0" u="none" dirty="0" err="1"/>
              <a:t>Ptwy</a:t>
            </a:r>
            <a:r>
              <a:rPr lang="en-US" b="0" u="none" dirty="0"/>
              <a:t> iLPN</a:t>
            </a:r>
          </a:p>
          <a:p>
            <a:pPr marL="2000250" lvl="4" indent="-171450">
              <a:buFont typeface="Arial" panose="020B0604020202020204" pitchFamily="34" charset="0"/>
              <a:buChar char="•"/>
            </a:pPr>
            <a:r>
              <a:rPr lang="en-US" b="0" u="none" dirty="0" err="1"/>
              <a:t>Ptwy</a:t>
            </a:r>
            <a:r>
              <a:rPr lang="en-US" b="0" u="none" dirty="0"/>
              <a:t> iLPN By </a:t>
            </a:r>
            <a:r>
              <a:rPr lang="en-US" b="0" u="none" dirty="0" err="1"/>
              <a:t>Plt</a:t>
            </a:r>
            <a:endParaRPr lang="en-US" b="0" u="none" dirty="0"/>
          </a:p>
          <a:p>
            <a:pPr marL="1085850" lvl="2" indent="-171450">
              <a:buFont typeface="Arial" panose="020B0604020202020204" pitchFamily="34" charset="0"/>
              <a:buChar char="•"/>
            </a:pPr>
            <a:r>
              <a:rPr lang="en-US" b="0" u="none" dirty="0"/>
              <a:t>#2: User tells the MC an iLPN needs to be put away and chooses the location to putaway to</a:t>
            </a:r>
          </a:p>
          <a:p>
            <a:pPr marL="1543050" lvl="3" indent="-171450">
              <a:buFont typeface="Arial" panose="020B0604020202020204" pitchFamily="34" charset="0"/>
              <a:buChar char="•"/>
            </a:pPr>
            <a:r>
              <a:rPr lang="en-US" b="0" u="none" dirty="0"/>
              <a:t>Ask the class, “Can anyone identify which transaction does this?”</a:t>
            </a:r>
          </a:p>
          <a:p>
            <a:pPr marL="1543050" lvl="3" indent="-171450">
              <a:buFont typeface="Arial" panose="020B0604020202020204" pitchFamily="34" charset="0"/>
              <a:buChar char="•"/>
            </a:pPr>
            <a:r>
              <a:rPr lang="en-US" b="0" u="none" dirty="0"/>
              <a:t>Answer: Locate iLPN</a:t>
            </a:r>
          </a:p>
          <a:p>
            <a:pPr marL="171450" indent="-171450">
              <a:buFont typeface="Arial" panose="020B0604020202020204" pitchFamily="34" charset="0"/>
              <a:buChar char="•"/>
            </a:pPr>
            <a:endParaRPr lang="en-US" b="0" u="none" dirty="0"/>
          </a:p>
          <a:p>
            <a:pPr marL="0" indent="0">
              <a:buFont typeface="Arial" panose="020B0604020202020204" pitchFamily="34" charset="0"/>
              <a:buNone/>
            </a:pPr>
            <a:r>
              <a:rPr lang="en-US" b="1" u="none" dirty="0"/>
              <a:t>	Press ENTER – “PROS &amp; CONS” appears</a:t>
            </a:r>
          </a:p>
          <a:p>
            <a:pPr marL="0" indent="0">
              <a:buFont typeface="Arial" panose="020B0604020202020204" pitchFamily="34" charset="0"/>
              <a:buNone/>
            </a:pPr>
            <a:endParaRPr lang="en-US" b="1" u="none" dirty="0"/>
          </a:p>
          <a:p>
            <a:pPr marL="171450" indent="-171450">
              <a:buFont typeface="Arial" panose="020B0604020202020204" pitchFamily="34" charset="0"/>
              <a:buChar char="•"/>
            </a:pPr>
            <a:r>
              <a:rPr lang="en-US" b="0" u="none" dirty="0"/>
              <a:t>PROS &amp; CONS:</a:t>
            </a:r>
          </a:p>
          <a:p>
            <a:pPr marL="628650" lvl="1" indent="-171450">
              <a:buFont typeface="Arial" panose="020B0604020202020204" pitchFamily="34" charset="0"/>
              <a:buChar char="•"/>
            </a:pPr>
            <a:r>
              <a:rPr lang="en-US" b="0" u="none" dirty="0"/>
              <a:t>Let’s name at least one pro and one con for each of these three methods </a:t>
            </a:r>
          </a:p>
          <a:p>
            <a:pPr marL="628650" lvl="1" indent="-171450">
              <a:buFont typeface="Arial" panose="020B0604020202020204" pitchFamily="34" charset="0"/>
              <a:buChar char="•"/>
            </a:pPr>
            <a:r>
              <a:rPr lang="en-US" b="0" u="none" dirty="0"/>
              <a:t>Starting with TASKING </a:t>
            </a:r>
          </a:p>
          <a:p>
            <a:pPr marL="1085850" lvl="2" indent="-171450">
              <a:buFont typeface="Arial" panose="020B0604020202020204" pitchFamily="34" charset="0"/>
              <a:buChar char="•"/>
            </a:pPr>
            <a:r>
              <a:rPr lang="en-US" b="0" u="none" dirty="0"/>
              <a:t>PRO: In order of priority </a:t>
            </a:r>
          </a:p>
          <a:p>
            <a:pPr marL="1085850" lvl="2" indent="-171450">
              <a:buFont typeface="Arial" panose="020B0604020202020204" pitchFamily="34" charset="0"/>
              <a:buChar char="•"/>
            </a:pPr>
            <a:r>
              <a:rPr lang="en-US" b="0" u="none" dirty="0"/>
              <a:t>CON: iLPN may be buried behind other pallets</a:t>
            </a:r>
          </a:p>
          <a:p>
            <a:pPr marL="628650" lvl="1" indent="-171450">
              <a:buFont typeface="Arial" panose="020B0604020202020204" pitchFamily="34" charset="0"/>
              <a:buChar char="•"/>
            </a:pPr>
            <a:r>
              <a:rPr lang="en-US" b="0" u="none" dirty="0"/>
              <a:t>ENTER TASK:</a:t>
            </a:r>
          </a:p>
          <a:p>
            <a:pPr marL="1085850" lvl="2" indent="-171450">
              <a:buFont typeface="Arial" panose="020B0604020202020204" pitchFamily="34" charset="0"/>
              <a:buChar char="•"/>
            </a:pPr>
            <a:r>
              <a:rPr lang="en-US" b="0" u="none" dirty="0"/>
              <a:t>PRO: Allows you to scan an </a:t>
            </a:r>
            <a:r>
              <a:rPr lang="en-US" b="0" u="none" dirty="0" err="1"/>
              <a:t>iLPN</a:t>
            </a:r>
            <a:r>
              <a:rPr lang="en-US" b="0" u="none" dirty="0"/>
              <a:t> and the MC immediately finds the task associated to that </a:t>
            </a:r>
            <a:r>
              <a:rPr lang="en-US" b="0" u="none" dirty="0" err="1"/>
              <a:t>iLPN</a:t>
            </a:r>
            <a:r>
              <a:rPr lang="en-US" b="0" u="none" dirty="0"/>
              <a:t> </a:t>
            </a:r>
          </a:p>
          <a:p>
            <a:pPr marL="1085850" lvl="2" indent="-171450">
              <a:buFont typeface="Arial" panose="020B0604020202020204" pitchFamily="34" charset="0"/>
              <a:buChar char="•"/>
            </a:pPr>
            <a:r>
              <a:rPr lang="en-US" b="0" u="none" dirty="0"/>
              <a:t>CON: The staff control when product moves and priority</a:t>
            </a:r>
          </a:p>
          <a:p>
            <a:pPr marL="628650" lvl="1" indent="-171450">
              <a:buFont typeface="Arial" panose="020B0604020202020204" pitchFamily="34" charset="0"/>
              <a:buChar char="•"/>
            </a:pPr>
            <a:r>
              <a:rPr lang="en-US" b="0" u="none" dirty="0"/>
              <a:t>MANUAL:</a:t>
            </a:r>
          </a:p>
          <a:p>
            <a:pPr marL="1085850" lvl="2" indent="-171450">
              <a:buFont typeface="Arial" panose="020B0604020202020204" pitchFamily="34" charset="0"/>
              <a:buChar char="•"/>
            </a:pPr>
            <a:r>
              <a:rPr lang="en-US" b="0" u="none" dirty="0"/>
              <a:t>PRO: More User control for specific situations</a:t>
            </a:r>
          </a:p>
          <a:p>
            <a:pPr marL="1085850" lvl="2" indent="-171450">
              <a:buFont typeface="Arial" panose="020B0604020202020204" pitchFamily="34" charset="0"/>
              <a:buChar char="•"/>
            </a:pPr>
            <a:r>
              <a:rPr lang="en-US" b="0" u="none" dirty="0"/>
              <a:t>CON: Higher risk of causing other issues (E.g.) locating product to an area that isn’t supported from a Task Path perspective</a:t>
            </a:r>
          </a:p>
          <a:p>
            <a:endParaRPr lang="en-US" b="0" u="none" dirty="0"/>
          </a:p>
          <a:p>
            <a:endParaRPr lang="en-US" b="0"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35A58-E173-4440-AE8D-B781D39B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55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endParaRPr lang="en-US" dirty="0"/>
          </a:p>
          <a:p>
            <a:pPr marL="171450" indent="-171450">
              <a:buFont typeface="Arial" panose="020B0604020202020204" pitchFamily="34" charset="0"/>
              <a:buChar char="•"/>
            </a:pPr>
            <a:r>
              <a:rPr lang="en-US" dirty="0"/>
              <a:t>Ask class if they remember from the General Course, what are the 3 components of the 3 C’s</a:t>
            </a:r>
            <a:br>
              <a:rPr lang="en-US" dirty="0"/>
            </a:br>
            <a:r>
              <a:rPr lang="en-US" dirty="0"/>
              <a:t>	</a:t>
            </a:r>
            <a:r>
              <a:rPr lang="en-US" b="1" dirty="0"/>
              <a:t>Press Enter – Bullet Point #1 - “Item + Location + Quantity”</a:t>
            </a:r>
            <a:r>
              <a:rPr lang="en-US" b="0" dirty="0"/>
              <a:t> </a:t>
            </a:r>
            <a:r>
              <a:rPr lang="en-US" b="1" dirty="0"/>
              <a:t>text box appears…</a:t>
            </a:r>
            <a:br>
              <a:rPr lang="en-US" dirty="0"/>
            </a:br>
            <a:endParaRPr lang="en-US" dirty="0"/>
          </a:p>
          <a:p>
            <a:pPr marL="171450" indent="-171450">
              <a:buFont typeface="Arial" panose="020B0604020202020204" pitchFamily="34" charset="0"/>
              <a:buChar char="•"/>
            </a:pPr>
            <a:r>
              <a:rPr lang="en-US" dirty="0"/>
              <a:t>Answer: Remember the three Cs are </a:t>
            </a:r>
          </a:p>
          <a:p>
            <a:pPr marL="1085850" lvl="2" indent="-171450">
              <a:buFont typeface="Arial" panose="020B0604020202020204" pitchFamily="34" charset="0"/>
              <a:buChar char="•"/>
            </a:pPr>
            <a:r>
              <a:rPr lang="en-US" sz="1200" dirty="0"/>
              <a:t>have the </a:t>
            </a:r>
            <a:r>
              <a:rPr lang="en-US" sz="1200" b="1" dirty="0">
                <a:solidFill>
                  <a:srgbClr val="0070C0"/>
                </a:solidFill>
              </a:rPr>
              <a:t>CORRECT</a:t>
            </a:r>
            <a:r>
              <a:rPr lang="en-US" sz="1200" dirty="0"/>
              <a:t> item…</a:t>
            </a:r>
          </a:p>
          <a:p>
            <a:pPr marL="1085850" lvl="2" indent="-171450">
              <a:buFont typeface="Arial" panose="020B0604020202020204" pitchFamily="34" charset="0"/>
              <a:buChar char="•"/>
            </a:pPr>
            <a:r>
              <a:rPr lang="en-US" sz="1200" dirty="0"/>
              <a:t>in the </a:t>
            </a:r>
            <a:r>
              <a:rPr lang="en-US" sz="1200" b="1" dirty="0">
                <a:solidFill>
                  <a:srgbClr val="0070C0"/>
                </a:solidFill>
              </a:rPr>
              <a:t>CORRECT</a:t>
            </a:r>
            <a:r>
              <a:rPr lang="en-US" sz="1200" dirty="0"/>
              <a:t> location…</a:t>
            </a:r>
          </a:p>
          <a:p>
            <a:pPr marL="1085850" lvl="2" indent="-171450">
              <a:buFont typeface="Arial" panose="020B0604020202020204" pitchFamily="34" charset="0"/>
              <a:buChar char="•"/>
            </a:pPr>
            <a:r>
              <a:rPr lang="en-US" sz="1200" dirty="0"/>
              <a:t>with the </a:t>
            </a:r>
            <a:r>
              <a:rPr lang="en-US" sz="1200" b="1" dirty="0">
                <a:solidFill>
                  <a:srgbClr val="0070C0"/>
                </a:solidFill>
              </a:rPr>
              <a:t>CORRECT</a:t>
            </a:r>
            <a:r>
              <a:rPr lang="en-US" sz="1200" dirty="0"/>
              <a:t> quantity</a:t>
            </a:r>
          </a:p>
          <a:p>
            <a:pPr marL="171450" lvl="0" indent="-171450">
              <a:buFont typeface="Arial" panose="020B0604020202020204" pitchFamily="34" charset="0"/>
              <a:buChar char="•"/>
            </a:pPr>
            <a:r>
              <a:rPr lang="en-US" dirty="0"/>
              <a:t>Ask the class How should you maintain this guiding principle </a:t>
            </a:r>
          </a:p>
          <a:p>
            <a:pPr marL="171450" indent="-171450">
              <a:buFont typeface="Arial" panose="020B0604020202020204" pitchFamily="34" charset="0"/>
              <a:buChar char="•"/>
            </a:pPr>
            <a:r>
              <a:rPr lang="en-US" dirty="0"/>
              <a:t>Answer: By ensuring every physical action is matched with a systemic action</a:t>
            </a:r>
          </a:p>
          <a:p>
            <a:r>
              <a:rPr lang="en-US" dirty="0"/>
              <a:t>	</a:t>
            </a:r>
            <a:r>
              <a:rPr lang="en-US" b="1" dirty="0"/>
              <a:t>Press Enter – Bullet Point #2 - “By ensuring every…” text box appears…</a:t>
            </a:r>
            <a:endParaRPr lang="en-US" dirty="0"/>
          </a:p>
          <a:p>
            <a:endParaRPr lang="en-US" dirty="0"/>
          </a:p>
          <a:p>
            <a:pPr marL="171450" indent="-171450">
              <a:buFont typeface="Arial" panose="020B0604020202020204" pitchFamily="34" charset="0"/>
              <a:buChar char="•"/>
            </a:pPr>
            <a:r>
              <a:rPr lang="en-US" dirty="0"/>
              <a:t>Read Bullet Point #2 (discuss – if necessary)</a:t>
            </a:r>
            <a:br>
              <a:rPr lang="en-US" dirty="0"/>
            </a:br>
            <a:r>
              <a:rPr lang="en-US" dirty="0"/>
              <a:t>	</a:t>
            </a:r>
            <a:r>
              <a:rPr lang="en-US" b="1" dirty="0"/>
              <a:t>Press Enter – Bullet Point #3</a:t>
            </a:r>
            <a:r>
              <a:rPr lang="en-US" b="0" dirty="0"/>
              <a:t> </a:t>
            </a:r>
            <a:r>
              <a:rPr lang="en-US" b="1" dirty="0"/>
              <a:t>– Part #1 appears</a:t>
            </a: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Read Bullet Point #3 – Part #1</a:t>
            </a:r>
          </a:p>
          <a:p>
            <a:pPr marL="171450" indent="-171450">
              <a:buFont typeface="Arial" panose="020B0604020202020204" pitchFamily="34" charset="0"/>
              <a:buChar char="•"/>
            </a:pPr>
            <a:r>
              <a:rPr lang="en-US" b="0" dirty="0"/>
              <a:t>Reference </a:t>
            </a:r>
            <a:r>
              <a:rPr lang="en-US" b="0" dirty="0" err="1"/>
              <a:t>iLPNs</a:t>
            </a:r>
            <a:r>
              <a:rPr lang="en-US" b="0" dirty="0"/>
              <a:t> is the UI screen to manage, monitor and troubleshoot this component</a:t>
            </a:r>
          </a:p>
          <a:p>
            <a:pPr marL="0" indent="0">
              <a:buFont typeface="Arial" panose="020B0604020202020204" pitchFamily="34" charset="0"/>
              <a:buNone/>
            </a:pPr>
            <a:r>
              <a:rPr lang="en-US" dirty="0"/>
              <a:t>	</a:t>
            </a:r>
            <a:r>
              <a:rPr lang="en-US" b="1" dirty="0"/>
              <a:t>Press Enter – Bullet Point #3</a:t>
            </a:r>
            <a:r>
              <a:rPr lang="en-US" b="0" dirty="0"/>
              <a:t> </a:t>
            </a:r>
            <a:r>
              <a:rPr lang="en-US" b="1" dirty="0"/>
              <a:t>– Part #2 appears</a:t>
            </a: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Read Bullet Point #3 – Part #2</a:t>
            </a:r>
          </a:p>
          <a:p>
            <a:pPr marL="171450" indent="-171450">
              <a:buFont typeface="Arial" panose="020B0604020202020204" pitchFamily="34" charset="0"/>
              <a:buChar char="•"/>
            </a:pPr>
            <a:r>
              <a:rPr lang="en-US" b="0" dirty="0"/>
              <a:t>Reference Reserve Locations is the UI screen to manage, monitor and troubleshoot this component</a:t>
            </a:r>
          </a:p>
          <a:p>
            <a:pPr marL="171450" indent="-171450">
              <a:buFont typeface="Arial" panose="020B0604020202020204" pitchFamily="34" charset="0"/>
              <a:buChar char="•"/>
            </a:pPr>
            <a:r>
              <a:rPr lang="en-US" b="0" dirty="0"/>
              <a:t>We have already covered Reserve Locations in Phase I-GENERAL</a:t>
            </a:r>
          </a:p>
          <a:p>
            <a:pPr marL="171450" indent="-171450">
              <a:buFont typeface="Arial" panose="020B0604020202020204" pitchFamily="34" charset="0"/>
              <a:buChar char="•"/>
            </a:pPr>
            <a:r>
              <a:rPr lang="en-US" b="0" dirty="0"/>
              <a:t>This week we will further explore how using this screen to manage, monitor and troubleshoot Drop Zones</a:t>
            </a:r>
          </a:p>
          <a:p>
            <a:pPr marL="0" indent="0">
              <a:buFont typeface="Arial" panose="020B0604020202020204" pitchFamily="34" charset="0"/>
              <a:buNone/>
            </a:pPr>
            <a:r>
              <a:rPr lang="en-US" b="1" dirty="0"/>
              <a:t>	Press Enter – Bullet Point #3</a:t>
            </a:r>
            <a:r>
              <a:rPr lang="en-US" b="0" dirty="0"/>
              <a:t> </a:t>
            </a:r>
            <a:r>
              <a:rPr lang="en-US" b="1" dirty="0"/>
              <a:t>– Part #3 appears</a:t>
            </a: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Read Bullet Point #3 – Part #3</a:t>
            </a:r>
          </a:p>
          <a:p>
            <a:pPr marL="171450" indent="-171450">
              <a:buFont typeface="Arial" panose="020B0604020202020204" pitchFamily="34" charset="0"/>
              <a:buChar char="•"/>
            </a:pPr>
            <a:r>
              <a:rPr lang="en-US" b="0" dirty="0"/>
              <a:t>Reference Tasks is the UI screen to manage, monitor and troubleshoot this component</a:t>
            </a:r>
          </a:p>
          <a:p>
            <a:pPr marL="171450" indent="-171450">
              <a:buFont typeface="Arial" panose="020B0604020202020204" pitchFamily="34" charset="0"/>
              <a:buChar char="•"/>
            </a:pPr>
            <a:r>
              <a:rPr lang="en-US" b="0" dirty="0"/>
              <a:t>Later this week we will help you create Saved Filters</a:t>
            </a:r>
          </a:p>
          <a:p>
            <a:pPr marL="628650" lvl="1" indent="-171450">
              <a:buFont typeface="Arial" panose="020B0604020202020204" pitchFamily="34" charset="0"/>
              <a:buChar char="•"/>
            </a:pPr>
            <a:r>
              <a:rPr lang="en-US" b="0" dirty="0"/>
              <a:t>We understand that some of you may be using Filters, however, some of these have been created at Go-Live, and a lot of changes have happened in the past 2 years</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98238-DC2E-47B7-9CDC-F8471FCB98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28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a:t>
            </a:r>
          </a:p>
          <a:p>
            <a:endParaRPr lang="en-US" b="1" u="sng" dirty="0"/>
          </a:p>
          <a:p>
            <a:r>
              <a:rPr lang="en-US" b="1" u="none" dirty="0"/>
              <a:t>	Press ENTER – “Putaway moves will always…” text box appears</a:t>
            </a:r>
            <a:endParaRPr lang="en-US" b="0" u="none" dirty="0"/>
          </a:p>
          <a:p>
            <a:endParaRPr lang="en-US" b="0" u="none" dirty="0"/>
          </a:p>
          <a:p>
            <a:pPr marL="171450" indent="-171450">
              <a:buFont typeface="Arial" panose="020B0604020202020204" pitchFamily="34" charset="0"/>
              <a:buChar char="•"/>
            </a:pPr>
            <a:r>
              <a:rPr lang="en-US" b="0" u="none" dirty="0"/>
              <a:t>Read the Bullet Point</a:t>
            </a:r>
          </a:p>
          <a:p>
            <a:pPr marL="171450" indent="-171450">
              <a:buFont typeface="Arial" panose="020B0604020202020204" pitchFamily="34" charset="0"/>
              <a:buChar char="•"/>
            </a:pPr>
            <a:r>
              <a:rPr lang="en-US" dirty="0"/>
              <a:t>Ask the class, “ As SVs in your designated buildings, where would Putaway start?”</a:t>
            </a:r>
          </a:p>
          <a:p>
            <a:r>
              <a:rPr lang="en-US" b="0" dirty="0"/>
              <a:t>	</a:t>
            </a:r>
            <a:r>
              <a:rPr lang="en-US" b="1" dirty="0"/>
              <a:t>Press ENTER to display a Hint, “Where we droppin..” GIF appears</a:t>
            </a:r>
          </a:p>
          <a:p>
            <a:endParaRPr lang="en-US" dirty="0"/>
          </a:p>
          <a:p>
            <a:pPr marL="628650" lvl="1" indent="-171450">
              <a:buFont typeface="Arial" panose="020B0604020202020204" pitchFamily="34" charset="0"/>
              <a:buChar char="•"/>
            </a:pPr>
            <a:r>
              <a:rPr lang="en-US" dirty="0"/>
              <a:t>Answer: Drop Zone</a:t>
            </a:r>
          </a:p>
          <a:p>
            <a:pPr marL="171450" indent="-171450">
              <a:buFont typeface="Arial" panose="020B0604020202020204" pitchFamily="34" charset="0"/>
              <a:buChar char="•"/>
            </a:pPr>
            <a:r>
              <a:rPr lang="en-US" dirty="0"/>
              <a:t>Ask the class, “What is a Drop Zone?”</a:t>
            </a:r>
            <a:br>
              <a:rPr lang="en-US" dirty="0"/>
            </a:br>
            <a:r>
              <a:rPr lang="en-US" dirty="0"/>
              <a:t>	</a:t>
            </a:r>
            <a:r>
              <a:rPr lang="en-US" b="1" dirty="0"/>
              <a:t>Press ENTER to display the Answer</a:t>
            </a:r>
            <a:br>
              <a:rPr lang="en-US" dirty="0"/>
            </a:br>
            <a:endParaRPr lang="en-US" dirty="0"/>
          </a:p>
          <a:p>
            <a:pPr marL="171450" indent="-171450">
              <a:buFont typeface="Arial" panose="020B0604020202020204" pitchFamily="34" charset="0"/>
              <a:buChar char="•"/>
            </a:pPr>
            <a:r>
              <a:rPr lang="en-US" dirty="0"/>
              <a:t>Read the Answer</a:t>
            </a:r>
          </a:p>
          <a:p>
            <a:pPr marL="628650" lvl="1" indent="-171450">
              <a:buFont typeface="Arial" panose="020B0604020202020204" pitchFamily="34" charset="0"/>
              <a:buChar char="•"/>
            </a:pPr>
            <a:r>
              <a:rPr lang="en-US" dirty="0"/>
              <a:t>An example requiring a Drop Zone location is a High Reach from Staging to a Drop Zone, and then an SA from the Drop Zone to Reserve</a:t>
            </a:r>
          </a:p>
          <a:p>
            <a:pPr marL="171450" lvl="0" indent="-171450">
              <a:buFont typeface="Arial" panose="020B0604020202020204" pitchFamily="34" charset="0"/>
              <a:buChar char="•"/>
            </a:pPr>
            <a:r>
              <a:rPr lang="en-US" dirty="0"/>
              <a:t>Like any other location in the building, Drop Zones should be monitored as part of a regular ‘Health Check’</a:t>
            </a:r>
          </a:p>
          <a:p>
            <a:pPr marL="628650" lvl="1" indent="-171450">
              <a:buFont typeface="Arial" panose="020B0604020202020204" pitchFamily="34" charset="0"/>
              <a:buChar char="•"/>
            </a:pPr>
            <a:r>
              <a:rPr lang="en-US" dirty="0"/>
              <a:t>For example, if there are physically 10 pallets in the Drop Zone, there should also by 10 systemic LPNs in the location</a:t>
            </a:r>
          </a:p>
          <a:p>
            <a:r>
              <a:rPr lang="en-US" dirty="0"/>
              <a:t>	</a:t>
            </a:r>
            <a:r>
              <a:rPr lang="en-US" b="1" dirty="0"/>
              <a:t>Press ENTER “Monitor Drop Zones” section appears</a:t>
            </a:r>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 the class to log into PRD, and search for </a:t>
            </a:r>
            <a:r>
              <a:rPr lang="en-US" b="0" i="0" dirty="0">
                <a:solidFill>
                  <a:srgbClr val="000000"/>
                </a:solidFill>
                <a:effectLst/>
                <a:latin typeface="Segoe UI" panose="020B0502040204020203" pitchFamily="34" charset="0"/>
              </a:rPr>
              <a:t>BCDZ206-998-01E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Demonstrate/discuss how to look up a Drop Zone (Steps 1-6)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50E6-32EE-4246-866F-4A9191E22A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074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a:t>
            </a:r>
          </a:p>
          <a:p>
            <a:endParaRPr lang="en-US" b="1" u="sng" dirty="0"/>
          </a:p>
          <a:p>
            <a:pPr marL="171450" indent="-171450">
              <a:buFont typeface="Arial" panose="020B0604020202020204" pitchFamily="34" charset="0"/>
              <a:buChar char="•"/>
            </a:pPr>
            <a:r>
              <a:rPr lang="en-US" b="0" u="none" dirty="0"/>
              <a:t>Read opening Bullet Point, “Just like Reserve locations…”</a:t>
            </a:r>
          </a:p>
          <a:p>
            <a:pPr marL="171450" indent="-171450">
              <a:buFont typeface="Arial" panose="020B0604020202020204" pitchFamily="34" charset="0"/>
              <a:buChar char="•"/>
            </a:pPr>
            <a:r>
              <a:rPr lang="en-US" b="0" u="none" dirty="0"/>
              <a:t>We have discussed Reserve locations during Phase I-General, let’s now go over Drop Zones</a:t>
            </a:r>
          </a:p>
          <a:p>
            <a:endParaRPr lang="en-US" b="1" u="sng" dirty="0"/>
          </a:p>
          <a:p>
            <a:r>
              <a:rPr lang="en-US" b="1" dirty="0"/>
              <a:t>Press Enter: Bullets 1-5 appear</a:t>
            </a:r>
          </a:p>
          <a:p>
            <a:endParaRPr lang="en-US" b="1" dirty="0"/>
          </a:p>
          <a:p>
            <a:pPr marL="171450" indent="-171450">
              <a:buFont typeface="Arial" panose="020B0604020202020204" pitchFamily="34" charset="0"/>
              <a:buChar char="•"/>
            </a:pPr>
            <a:r>
              <a:rPr lang="en-US" b="0" dirty="0"/>
              <a:t>Read the bullet points</a:t>
            </a:r>
          </a:p>
          <a:p>
            <a:pPr marL="171450" indent="-171450">
              <a:buFont typeface="Arial" panose="020B0604020202020204" pitchFamily="34" charset="0"/>
              <a:buChar char="•"/>
            </a:pPr>
            <a:r>
              <a:rPr lang="en-US" b="0" dirty="0"/>
              <a:t>Discuss with the class that there needs to be a mindset change </a:t>
            </a:r>
          </a:p>
          <a:p>
            <a:pPr marL="171450" indent="-171450">
              <a:buFont typeface="Arial" panose="020B0604020202020204" pitchFamily="34" charset="0"/>
              <a:buChar char="•"/>
            </a:pPr>
            <a:r>
              <a:rPr lang="en-US" b="0" dirty="0"/>
              <a:t>Points to discuss:</a:t>
            </a:r>
          </a:p>
          <a:p>
            <a:pPr marL="628650" lvl="1" indent="-171450">
              <a:buFont typeface="Arial" panose="020B0604020202020204" pitchFamily="34" charset="0"/>
              <a:buChar char="•"/>
            </a:pPr>
            <a:r>
              <a:rPr lang="en-US" b="0" dirty="0"/>
              <a:t>Monitoring the drop zones helps receiving and putaway, improving dock-to-stock</a:t>
            </a:r>
          </a:p>
          <a:p>
            <a:pPr marL="628650" lvl="1" indent="-171450">
              <a:buFont typeface="Arial" panose="020B0604020202020204" pitchFamily="34" charset="0"/>
              <a:buChar char="•"/>
            </a:pPr>
            <a:r>
              <a:rPr lang="en-US" b="0" dirty="0"/>
              <a:t>Product is allocable for Dealers as soon as its in a Reserve, so let's get it there faster</a:t>
            </a:r>
          </a:p>
          <a:p>
            <a:pPr marL="0" indent="0">
              <a:buFont typeface="Arial" panose="020B0604020202020204" pitchFamily="34" charset="0"/>
              <a:buNone/>
            </a:pPr>
            <a:endParaRPr lang="en-US" b="0" dirty="0"/>
          </a:p>
          <a:p>
            <a:endParaRPr lang="en-US" b="0" dirty="0"/>
          </a:p>
          <a:p>
            <a:endParaRPr lang="en-US" b="0" dirty="0"/>
          </a:p>
          <a:p>
            <a:endParaRPr lang="en-US" b="0" dirty="0"/>
          </a:p>
          <a:p>
            <a:endParaRPr lang="en-US" b="0" dirty="0"/>
          </a:p>
          <a:p>
            <a:endParaRPr lang="en-US" b="0" i="0" dirty="0">
              <a:solidFill>
                <a:srgbClr val="323130"/>
              </a:solidFill>
              <a:effectLst/>
              <a:latin typeface="Segoe UI" panose="020B0502040204020203" pitchFamily="34" charset="0"/>
            </a:endParaRPr>
          </a:p>
          <a:p>
            <a:pPr algn="l" latinLnBrk="0"/>
            <a:endParaRPr lang="en-US" b="0" i="0" dirty="0">
              <a:solidFill>
                <a:srgbClr val="323130"/>
              </a:solidFill>
              <a:effectLst/>
              <a:latin typeface="Segoe UI" panose="020B0502040204020203" pitchFamily="34" charset="0"/>
            </a:endParaRPr>
          </a:p>
          <a:p>
            <a:pPr algn="l" latinLnBrk="0"/>
            <a:endParaRPr lang="en-US" b="0" i="0" dirty="0">
              <a:solidFill>
                <a:srgbClr val="32313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50E6-32EE-4246-866F-4A9191E22A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8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590D-AACE-3061-882F-D1A5E55D31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7491E0-E811-897F-F2FA-26A692CC4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2D85EC-878C-AA27-CEE6-CD7BE17463C7}"/>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5" name="Footer Placeholder 4">
            <a:extLst>
              <a:ext uri="{FF2B5EF4-FFF2-40B4-BE49-F238E27FC236}">
                <a16:creationId xmlns:a16="http://schemas.microsoft.com/office/drawing/2014/main" id="{C2AAB0F4-9048-F9EE-39AB-F7B23A639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EABCA-ACE1-7B0F-F795-353F19415856}"/>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681347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0B2E-54D8-60D8-3078-A839A53D7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99B6D-E4BC-E2CF-2A1D-2970DB378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C300C-9542-ECF4-B902-6390A18CC07B}"/>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5" name="Footer Placeholder 4">
            <a:extLst>
              <a:ext uri="{FF2B5EF4-FFF2-40B4-BE49-F238E27FC236}">
                <a16:creationId xmlns:a16="http://schemas.microsoft.com/office/drawing/2014/main" id="{55E377C5-82BC-4794-29C5-78CFBE7A8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3B7F7-23F3-4959-0610-589478266804}"/>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2327678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5247C-783C-568D-6CE0-51CA69096A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B1268E-B717-0CFD-0665-EFC52D2BD5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254D3-A505-80EF-781D-85B60CB38914}"/>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5" name="Footer Placeholder 4">
            <a:extLst>
              <a:ext uri="{FF2B5EF4-FFF2-40B4-BE49-F238E27FC236}">
                <a16:creationId xmlns:a16="http://schemas.microsoft.com/office/drawing/2014/main" id="{0316AEEE-3CB8-4901-17A0-37DC4449F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31527-12EE-C649-37F6-1DFB03EE46B0}"/>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171788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SpPr/>
          <p:nvPr/>
        </p:nvSpPr>
        <p:spPr>
          <a:xfrm>
            <a:off x="5063849" y="8120"/>
            <a:ext cx="4795796" cy="6858505"/>
          </a:xfrm>
          <a:custGeom>
            <a:avLst/>
            <a:gdLst>
              <a:gd name="connsiteX0" fmla="*/ 3809655 w 5939118"/>
              <a:gd name="connsiteY0" fmla="*/ 6834369 h 6834368"/>
              <a:gd name="connsiteX1" fmla="*/ 0 w 5939118"/>
              <a:gd name="connsiteY1" fmla="*/ 6834369 h 6834368"/>
              <a:gd name="connsiteX2" fmla="*/ 2129464 w 5939118"/>
              <a:gd name="connsiteY2" fmla="*/ 0 h 6834368"/>
              <a:gd name="connsiteX3" fmla="*/ 5939119 w 5939118"/>
              <a:gd name="connsiteY3" fmla="*/ 0 h 6834368"/>
            </a:gdLst>
            <a:ahLst/>
            <a:cxnLst>
              <a:cxn ang="0">
                <a:pos x="connsiteX0" y="connsiteY0"/>
              </a:cxn>
              <a:cxn ang="0">
                <a:pos x="connsiteX1" y="connsiteY1"/>
              </a:cxn>
              <a:cxn ang="0">
                <a:pos x="connsiteX2" y="connsiteY2"/>
              </a:cxn>
              <a:cxn ang="0">
                <a:pos x="connsiteX3" y="connsiteY3"/>
              </a:cxn>
            </a:cxnLst>
            <a:rect l="l" t="t" r="r" b="b"/>
            <a:pathLst>
              <a:path w="5939118" h="6834368">
                <a:moveTo>
                  <a:pt x="3809655" y="6834369"/>
                </a:moveTo>
                <a:lnTo>
                  <a:pt x="0" y="6834369"/>
                </a:lnTo>
                <a:lnTo>
                  <a:pt x="2129464" y="0"/>
                </a:lnTo>
                <a:lnTo>
                  <a:pt x="5939119" y="0"/>
                </a:lnTo>
                <a:close/>
              </a:path>
            </a:pathLst>
          </a:custGeom>
          <a:solidFill>
            <a:srgbClr val="FF0000"/>
          </a:solidFill>
          <a:ln w="14067" cap="flat">
            <a:noFill/>
            <a:prstDash val="solid"/>
            <a:miter/>
          </a:ln>
        </p:spPr>
        <p:txBody>
          <a:bodyPr rtlCol="0" anchor="ctr"/>
          <a:lstStyle/>
          <a:p>
            <a:endParaRPr lang="en-US"/>
          </a:p>
        </p:txBody>
      </p:sp>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dirty="0"/>
              <a:t>Click icon to add picture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8120"/>
            <a:ext cx="1791716" cy="68585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Graphic 17">
            <a:extLst>
              <a:ext uri="{FF2B5EF4-FFF2-40B4-BE49-F238E27FC236}">
                <a16:creationId xmlns:a16="http://schemas.microsoft.com/office/drawing/2014/main" id="{46B72E4B-A3CF-3716-34C1-8FAAB6B1E8F1}"/>
              </a:ext>
              <a:ext uri="{C183D7F6-B498-43B3-948B-1728B52AA6E4}">
                <adec:decorative xmlns:adec="http://schemas.microsoft.com/office/drawing/2017/decorative" val="1"/>
              </a:ext>
            </a:extLst>
          </p:cNvPr>
          <p:cNvSpPr/>
          <p:nvPr userDrawn="1"/>
        </p:nvSpPr>
        <p:spPr>
          <a:xfrm>
            <a:off x="5831851" y="16119"/>
            <a:ext cx="4795796" cy="6858505"/>
          </a:xfrm>
          <a:custGeom>
            <a:avLst/>
            <a:gdLst>
              <a:gd name="connsiteX0" fmla="*/ 3809655 w 5939118"/>
              <a:gd name="connsiteY0" fmla="*/ 6834369 h 6834368"/>
              <a:gd name="connsiteX1" fmla="*/ 0 w 5939118"/>
              <a:gd name="connsiteY1" fmla="*/ 6834369 h 6834368"/>
              <a:gd name="connsiteX2" fmla="*/ 2129464 w 5939118"/>
              <a:gd name="connsiteY2" fmla="*/ 0 h 6834368"/>
              <a:gd name="connsiteX3" fmla="*/ 5939119 w 5939118"/>
              <a:gd name="connsiteY3" fmla="*/ 0 h 6834368"/>
            </a:gdLst>
            <a:ahLst/>
            <a:cxnLst>
              <a:cxn ang="0">
                <a:pos x="connsiteX0" y="connsiteY0"/>
              </a:cxn>
              <a:cxn ang="0">
                <a:pos x="connsiteX1" y="connsiteY1"/>
              </a:cxn>
              <a:cxn ang="0">
                <a:pos x="connsiteX2" y="connsiteY2"/>
              </a:cxn>
              <a:cxn ang="0">
                <a:pos x="connsiteX3" y="connsiteY3"/>
              </a:cxn>
            </a:cxnLst>
            <a:rect l="l" t="t" r="r" b="b"/>
            <a:pathLst>
              <a:path w="5939118" h="6834368">
                <a:moveTo>
                  <a:pt x="3809655" y="6834369"/>
                </a:moveTo>
                <a:lnTo>
                  <a:pt x="0" y="6834369"/>
                </a:lnTo>
                <a:lnTo>
                  <a:pt x="2129464" y="0"/>
                </a:lnTo>
                <a:lnTo>
                  <a:pt x="5939119" y="0"/>
                </a:lnTo>
                <a:close/>
              </a:path>
            </a:pathLst>
          </a:custGeom>
          <a:solidFill>
            <a:srgbClr val="FF0000"/>
          </a:solidFill>
          <a:ln w="14067" cap="flat">
            <a:noFill/>
            <a:prstDash val="solid"/>
            <a:miter/>
          </a:ln>
        </p:spPr>
        <p:txBody>
          <a:bodyPr rtlCol="0" anchor="ctr"/>
          <a:lstStyle/>
          <a:p>
            <a:endParaRPr lang="en-US"/>
          </a:p>
        </p:txBody>
      </p:sp>
    </p:spTree>
    <p:extLst>
      <p:ext uri="{BB962C8B-B14F-4D97-AF65-F5344CB8AC3E}">
        <p14:creationId xmlns:p14="http://schemas.microsoft.com/office/powerpoint/2010/main" val="3939191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F497-E8FE-D00F-0082-FF2030DD0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F5C1C-A815-1E2B-FB55-D2680B2C7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E8BF42-CEB1-150A-9FF8-D14653B54D61}"/>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5BC478DD-D96A-8CE9-A88A-7FE72E89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3F3E5-A5B6-2616-CB6A-54D413CCC79E}"/>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547063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2589-13BE-2836-BF87-5D123DB22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8F3AD-407F-3969-2B74-A0998E650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BCE1F-CD19-6334-5487-7838C025A7D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C1BAD17E-D106-14EB-2CDB-B4450D94B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C06A3-58F1-E51E-53B6-CBC64A0A2A33}"/>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36597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05D-F10A-C5F1-C4F1-EF8C4BDFB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AC4CA-0D70-6EA1-A39F-BBE700FE4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D96572-5BC6-6457-E638-D4590E77AF1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AB06F733-9EAE-9B79-5C33-6EB41DFDD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5CCDE-A713-1EB7-2337-BA966E777998}"/>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124735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188E-82BB-91CC-7F1A-E38781B66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818C7-178A-7028-8DA0-57D0FBB336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E030-7A17-5FC5-996A-4BE14617C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32675-0FBC-A6F8-C825-C044A6E050F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DB72589D-240E-1CC4-3E0C-831DDBC39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B7F4E-EB73-74CD-42BB-9602ED655A9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28592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3AD6-E444-BE9A-4641-897586A05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51547-C762-BFF9-85E0-C3F4CFDDE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4D2B4-3FF3-554D-1565-B89CD823AD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A7A99-00B3-7412-8910-8D309A428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B1B83-AB1A-FF7E-9B20-96ABA2F4F1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73D886-4A1D-0787-D9DA-71ADE4B525B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8" name="Footer Placeholder 7">
            <a:extLst>
              <a:ext uri="{FF2B5EF4-FFF2-40B4-BE49-F238E27FC236}">
                <a16:creationId xmlns:a16="http://schemas.microsoft.com/office/drawing/2014/main" id="{2A84DDCD-4689-71D0-CBA6-204B054F79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BEED5D-9682-FFCA-1410-B6A20BC7B4FD}"/>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202297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D310-013B-4FC3-A2DA-051334A86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5BF3F-3B18-4F45-CCE7-4EAC2004279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4" name="Footer Placeholder 3">
            <a:extLst>
              <a:ext uri="{FF2B5EF4-FFF2-40B4-BE49-F238E27FC236}">
                <a16:creationId xmlns:a16="http://schemas.microsoft.com/office/drawing/2014/main" id="{C94AD326-4AE4-7679-18D5-A6FFDA9BEB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727692-46C2-509B-1F60-3BE3A3BEA3C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883640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5A0D2-FFA3-EEB5-17F5-BFBFE098A8F5}"/>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3" name="Footer Placeholder 2">
            <a:extLst>
              <a:ext uri="{FF2B5EF4-FFF2-40B4-BE49-F238E27FC236}">
                <a16:creationId xmlns:a16="http://schemas.microsoft.com/office/drawing/2014/main" id="{F39ABCD3-7321-54DF-0A73-AA4534822F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ECA42D-F8EA-6674-7354-926D7AA76EE5}"/>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16552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B844-2796-DDC5-AB7D-DF1DDAED0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33E28-F2DD-2FC9-D803-3262280CFD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D66AA-6A42-17C2-C1E0-1840C65BF07B}"/>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5" name="Footer Placeholder 4">
            <a:extLst>
              <a:ext uri="{FF2B5EF4-FFF2-40B4-BE49-F238E27FC236}">
                <a16:creationId xmlns:a16="http://schemas.microsoft.com/office/drawing/2014/main" id="{B16FEBD7-2BE0-DF0E-5480-E131471C4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E05F5-EFA4-3642-BB27-7E376CD72D47}"/>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2539948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D79E-AFC2-665F-E17B-EBBDC128D610}"/>
              </a:ext>
            </a:extLst>
          </p:cNvPr>
          <p:cNvSpPr>
            <a:spLocks noGrp="1"/>
          </p:cNvSpPr>
          <p:nvPr>
            <p:ph type="title"/>
          </p:nvPr>
        </p:nvSpPr>
        <p:spPr>
          <a:xfrm>
            <a:off x="2072481" y="415635"/>
            <a:ext cx="7162959" cy="507077"/>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C0A7AF8-026D-C2A7-2437-CF8350AC6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2D08D-D40A-F14E-02A4-0D9E93134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C8445-4C80-4B4F-C7C9-0551B3439BAC}"/>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2BCF91E0-BA1B-2523-D52B-92B9E1F25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CE4D6-42EB-5136-6DF4-16CF44BA61D9}"/>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521606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1327-19D1-DCD8-7874-915586E4A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57987-BC09-7F20-9717-539CA94CF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09F34-E3A6-EA9A-5986-9550ECBCE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603E9-0E69-5F1C-AA6F-54343B960D29}"/>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AEC39506-A945-B85B-3785-08440E388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8263C-49E2-82EA-AE45-A2DE6AA4093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90223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5468-30D6-58AA-F322-CE0AF5C951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240F19-D001-CC40-9CAB-847D4783C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0CF2-EB91-320E-36DF-FA089D73007B}"/>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48FC9BA0-C5C4-59E7-C412-6B54D7A50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58DC9-932D-426E-8009-01166B42AE14}"/>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88032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73B872-96B0-72E2-FC95-9E7E0DA09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0FAF1C-2654-52F2-CDE2-5DF5C8034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A2124-A7A7-9C70-07FF-D9F63E2F9214}"/>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FD19EA49-FEDE-E720-D5CF-C71F92BE1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CDFCF-C6C6-1C3F-09FD-656586FF042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60020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84E786A9-0D69-F1AA-CE68-7CFC263B70AB}"/>
              </a:ext>
            </a:extLst>
          </p:cNvPr>
          <p:cNvSpPr>
            <a:spLocks noGrp="1"/>
          </p:cNvSpPr>
          <p:nvPr>
            <p:ph type="body" sz="quarter" idx="12"/>
          </p:nvPr>
        </p:nvSpPr>
        <p:spPr>
          <a:xfrm>
            <a:off x="609337" y="1517181"/>
            <a:ext cx="5176838" cy="4438925"/>
          </a:xfrm>
        </p:spPr>
        <p:txBody>
          <a:bodyPr>
            <a:noAutofit/>
          </a:bodyPr>
          <a:lstStyle>
            <a:lvl1pPr marL="0" indent="0">
              <a:buNone/>
              <a:defRPr sz="1200" baseline="0">
                <a:solidFill>
                  <a:schemeClr val="accent3"/>
                </a:solidFill>
                <a:latin typeface="HHAgenda Light" pitchFamily="2" charset="0"/>
              </a:defRPr>
            </a:lvl1pPr>
          </a:lstStyle>
          <a:p>
            <a:pPr lvl="0"/>
            <a:endParaRPr lang="en-US" dirty="0"/>
          </a:p>
        </p:txBody>
      </p:sp>
      <p:sp>
        <p:nvSpPr>
          <p:cNvPr id="31" name="Picture Placeholder 30">
            <a:extLst>
              <a:ext uri="{FF2B5EF4-FFF2-40B4-BE49-F238E27FC236}">
                <a16:creationId xmlns:a16="http://schemas.microsoft.com/office/drawing/2014/main" id="{70791B66-3A56-6C2A-327C-B253F694A903}"/>
              </a:ext>
            </a:extLst>
          </p:cNvPr>
          <p:cNvSpPr>
            <a:spLocks noGrp="1"/>
          </p:cNvSpPr>
          <p:nvPr>
            <p:ph type="pic" sz="quarter" idx="13"/>
          </p:nvPr>
        </p:nvSpPr>
        <p:spPr>
          <a:xfrm>
            <a:off x="6096000" y="1517650"/>
            <a:ext cx="5156200" cy="4438650"/>
          </a:xfrm>
        </p:spPr>
        <p:txBody>
          <a:bodyPr/>
          <a:lstStyle/>
          <a:p>
            <a:endParaRPr lang="en-US"/>
          </a:p>
        </p:txBody>
      </p:sp>
    </p:spTree>
    <p:extLst>
      <p:ext uri="{BB962C8B-B14F-4D97-AF65-F5344CB8AC3E}">
        <p14:creationId xmlns:p14="http://schemas.microsoft.com/office/powerpoint/2010/main" val="2547007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F623D-DD2B-449B-B123-A3C14CBE8981}"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0995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317427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63863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113242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A379A4-D699-4FA6-8B3B-FE3389EEEA0C}"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62543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FD6A-B2B4-0513-2BFB-C40AE2F10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FDD73A-2B9F-F931-B6DD-97F465AA15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0966E1-8FFA-B859-14E9-40E0E28FD45B}"/>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5" name="Footer Placeholder 4">
            <a:extLst>
              <a:ext uri="{FF2B5EF4-FFF2-40B4-BE49-F238E27FC236}">
                <a16:creationId xmlns:a16="http://schemas.microsoft.com/office/drawing/2014/main" id="{92CDEA36-8735-FC73-7BFC-CC742971E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FD31B-40FB-842F-505E-4CA225A864B8}"/>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344357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A379A4-D699-4FA6-8B3B-FE3389EEEA0C}"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844204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A379A4-D699-4FA6-8B3B-FE3389EEEA0C}"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941689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19702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548929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5315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27265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36239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41472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92323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40401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324B-CED7-6FF4-17E0-5939FEC49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88AA7-A685-53D3-5F5F-9422D238A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ECABF-E31C-1679-B64D-6BDEF637C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0E81F6-6068-2542-A479-338B35EAB37D}"/>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6" name="Footer Placeholder 5">
            <a:extLst>
              <a:ext uri="{FF2B5EF4-FFF2-40B4-BE49-F238E27FC236}">
                <a16:creationId xmlns:a16="http://schemas.microsoft.com/office/drawing/2014/main" id="{81D7653D-BE35-8FBF-DB75-F83BB9891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CF662-D7B3-9361-FA69-465DE11F69D2}"/>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524997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595225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95656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F497-E8FE-D00F-0082-FF2030DD0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F5C1C-A815-1E2B-FB55-D2680B2C7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E8BF42-CEB1-150A-9FF8-D14653B54D61}"/>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5BC478DD-D96A-8CE9-A88A-7FE72E89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3F3E5-A5B6-2616-CB6A-54D413CCC79E}"/>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396281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2589-13BE-2836-BF87-5D123DB22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8F3AD-407F-3969-2B74-A0998E650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BCE1F-CD19-6334-5487-7838C025A7D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C1BAD17E-D106-14EB-2CDB-B4450D94B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C06A3-58F1-E51E-53B6-CBC64A0A2A33}"/>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107921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05D-F10A-C5F1-C4F1-EF8C4BDFB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AC4CA-0D70-6EA1-A39F-BBE700FE4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D96572-5BC6-6457-E638-D4590E77AF1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AB06F733-9EAE-9B79-5C33-6EB41DFDD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5CCDE-A713-1EB7-2337-BA966E777998}"/>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813361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188E-82BB-91CC-7F1A-E38781B66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818C7-178A-7028-8DA0-57D0FBB336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E030-7A17-5FC5-996A-4BE14617C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32675-0FBC-A6F8-C825-C044A6E050F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DB72589D-240E-1CC4-3E0C-831DDBC39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B7F4E-EB73-74CD-42BB-9602ED655A9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557623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3AD6-E444-BE9A-4641-897586A05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51547-C762-BFF9-85E0-C3F4CFDDE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4D2B4-3FF3-554D-1565-B89CD823AD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A7A99-00B3-7412-8910-8D309A428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B1B83-AB1A-FF7E-9B20-96ABA2F4F1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73D886-4A1D-0787-D9DA-71ADE4B525B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8" name="Footer Placeholder 7">
            <a:extLst>
              <a:ext uri="{FF2B5EF4-FFF2-40B4-BE49-F238E27FC236}">
                <a16:creationId xmlns:a16="http://schemas.microsoft.com/office/drawing/2014/main" id="{2A84DDCD-4689-71D0-CBA6-204B054F79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BEED5D-9682-FFCA-1410-B6A20BC7B4FD}"/>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722723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D310-013B-4FC3-A2DA-051334A86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5BF3F-3B18-4F45-CCE7-4EAC2004279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4" name="Footer Placeholder 3">
            <a:extLst>
              <a:ext uri="{FF2B5EF4-FFF2-40B4-BE49-F238E27FC236}">
                <a16:creationId xmlns:a16="http://schemas.microsoft.com/office/drawing/2014/main" id="{C94AD326-4AE4-7679-18D5-A6FFDA9BEB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727692-46C2-509B-1F60-3BE3A3BEA3C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726426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5A0D2-FFA3-EEB5-17F5-BFBFE098A8F5}"/>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3" name="Footer Placeholder 2">
            <a:extLst>
              <a:ext uri="{FF2B5EF4-FFF2-40B4-BE49-F238E27FC236}">
                <a16:creationId xmlns:a16="http://schemas.microsoft.com/office/drawing/2014/main" id="{F39ABCD3-7321-54DF-0A73-AA4534822F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ECA42D-F8EA-6674-7354-926D7AA76EE5}"/>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4259583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D79E-AFC2-665F-E17B-EBBDC128D610}"/>
              </a:ext>
            </a:extLst>
          </p:cNvPr>
          <p:cNvSpPr>
            <a:spLocks noGrp="1"/>
          </p:cNvSpPr>
          <p:nvPr>
            <p:ph type="title"/>
          </p:nvPr>
        </p:nvSpPr>
        <p:spPr>
          <a:xfrm>
            <a:off x="2072481" y="415635"/>
            <a:ext cx="7162959" cy="507077"/>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C0A7AF8-026D-C2A7-2437-CF8350AC6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2D08D-D40A-F14E-02A4-0D9E93134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C8445-4C80-4B4F-C7C9-0551B3439BAC}"/>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2BCF91E0-BA1B-2523-D52B-92B9E1F25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CE4D6-42EB-5136-6DF4-16CF44BA61D9}"/>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475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A18B-C73F-2241-18E2-40BFE40BE8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5EA1D2-2262-AFF9-C2EE-A96F088054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E51D4D-2DA2-F253-9254-CCDCCDE8CC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FD195C-A3A3-39D0-6642-2391D75B70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C5B6A-D501-9122-82F8-DF4B2D3394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048051-3ADA-9648-D625-F7D886539608}"/>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8" name="Footer Placeholder 7">
            <a:extLst>
              <a:ext uri="{FF2B5EF4-FFF2-40B4-BE49-F238E27FC236}">
                <a16:creationId xmlns:a16="http://schemas.microsoft.com/office/drawing/2014/main" id="{239AD9FC-DCEB-B205-78AC-9D7F4FA86B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AD9351-0002-C7F9-4FAE-4D8F8FB21176}"/>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2807000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1327-19D1-DCD8-7874-915586E4A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57987-BC09-7F20-9717-539CA94CF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09F34-E3A6-EA9A-5986-9550ECBCE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603E9-0E69-5F1C-AA6F-54343B960D29}"/>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AEC39506-A945-B85B-3785-08440E388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8263C-49E2-82EA-AE45-A2DE6AA4093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9872181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5468-30D6-58AA-F322-CE0AF5C951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240F19-D001-CC40-9CAB-847D4783C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0CF2-EB91-320E-36DF-FA089D73007B}"/>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48FC9BA0-C5C4-59E7-C412-6B54D7A50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58DC9-932D-426E-8009-01166B42AE14}"/>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304939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73B872-96B0-72E2-FC95-9E7E0DA09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0FAF1C-2654-52F2-CDE2-5DF5C8034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A2124-A7A7-9C70-07FF-D9F63E2F9214}"/>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FD19EA49-FEDE-E720-D5CF-C71F92BE1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CDFCF-C6C6-1C3F-09FD-656586FF042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438433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F497-E8FE-D00F-0082-FF2030DD0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F5C1C-A815-1E2B-FB55-D2680B2C7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E8BF42-CEB1-150A-9FF8-D14653B54D61}"/>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5BC478DD-D96A-8CE9-A88A-7FE72E89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3F3E5-A5B6-2616-CB6A-54D413CCC79E}"/>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336926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2589-13BE-2836-BF87-5D123DB22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8F3AD-407F-3969-2B74-A0998E650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BCE1F-CD19-6334-5487-7838C025A7D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C1BAD17E-D106-14EB-2CDB-B4450D94B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C06A3-58F1-E51E-53B6-CBC64A0A2A33}"/>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573280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05D-F10A-C5F1-C4F1-EF8C4BDFB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AC4CA-0D70-6EA1-A39F-BBE700FE4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D96572-5BC6-6457-E638-D4590E77AF1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AB06F733-9EAE-9B79-5C33-6EB41DFDD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5CCDE-A713-1EB7-2337-BA966E777998}"/>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398244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188E-82BB-91CC-7F1A-E38781B66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818C7-178A-7028-8DA0-57D0FBB336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E030-7A17-5FC5-996A-4BE14617C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32675-0FBC-A6F8-C825-C044A6E050F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DB72589D-240E-1CC4-3E0C-831DDBC39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B7F4E-EB73-74CD-42BB-9602ED655A9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958138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3AD6-E444-BE9A-4641-897586A05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51547-C762-BFF9-85E0-C3F4CFDDE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4D2B4-3FF3-554D-1565-B89CD823AD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A7A99-00B3-7412-8910-8D309A428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B1B83-AB1A-FF7E-9B20-96ABA2F4F1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73D886-4A1D-0787-D9DA-71ADE4B525B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8" name="Footer Placeholder 7">
            <a:extLst>
              <a:ext uri="{FF2B5EF4-FFF2-40B4-BE49-F238E27FC236}">
                <a16:creationId xmlns:a16="http://schemas.microsoft.com/office/drawing/2014/main" id="{2A84DDCD-4689-71D0-CBA6-204B054F79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BEED5D-9682-FFCA-1410-B6A20BC7B4FD}"/>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281837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D310-013B-4FC3-A2DA-051334A86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5BF3F-3B18-4F45-CCE7-4EAC2004279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4" name="Footer Placeholder 3">
            <a:extLst>
              <a:ext uri="{FF2B5EF4-FFF2-40B4-BE49-F238E27FC236}">
                <a16:creationId xmlns:a16="http://schemas.microsoft.com/office/drawing/2014/main" id="{C94AD326-4AE4-7679-18D5-A6FFDA9BEB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727692-46C2-509B-1F60-3BE3A3BEA3C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091672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5A0D2-FFA3-EEB5-17F5-BFBFE098A8F5}"/>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3" name="Footer Placeholder 2">
            <a:extLst>
              <a:ext uri="{FF2B5EF4-FFF2-40B4-BE49-F238E27FC236}">
                <a16:creationId xmlns:a16="http://schemas.microsoft.com/office/drawing/2014/main" id="{F39ABCD3-7321-54DF-0A73-AA4534822F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ECA42D-F8EA-6674-7354-926D7AA76EE5}"/>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56753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2232-114C-546D-3B47-FC31E9FE48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CEBDE1-86E6-59F6-341D-BDFB1B4FECA8}"/>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4" name="Footer Placeholder 3">
            <a:extLst>
              <a:ext uri="{FF2B5EF4-FFF2-40B4-BE49-F238E27FC236}">
                <a16:creationId xmlns:a16="http://schemas.microsoft.com/office/drawing/2014/main" id="{F3003313-9B5B-C7AD-8258-DCEDB9C35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DA3F50-F49C-6FB3-0D33-AB7A34C95FDB}"/>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1402508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D79E-AFC2-665F-E17B-EBBDC128D610}"/>
              </a:ext>
            </a:extLst>
          </p:cNvPr>
          <p:cNvSpPr>
            <a:spLocks noGrp="1"/>
          </p:cNvSpPr>
          <p:nvPr>
            <p:ph type="title"/>
          </p:nvPr>
        </p:nvSpPr>
        <p:spPr>
          <a:xfrm>
            <a:off x="2072481" y="415635"/>
            <a:ext cx="7162959" cy="507077"/>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C0A7AF8-026D-C2A7-2437-CF8350AC6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2D08D-D40A-F14E-02A4-0D9E93134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C8445-4C80-4B4F-C7C9-0551B3439BAC}"/>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2BCF91E0-BA1B-2523-D52B-92B9E1F25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CE4D6-42EB-5136-6DF4-16CF44BA61D9}"/>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470924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1327-19D1-DCD8-7874-915586E4A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57987-BC09-7F20-9717-539CA94CF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09F34-E3A6-EA9A-5986-9550ECBCE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603E9-0E69-5F1C-AA6F-54343B960D29}"/>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AEC39506-A945-B85B-3785-08440E388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8263C-49E2-82EA-AE45-A2DE6AA4093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7137666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5468-30D6-58AA-F322-CE0AF5C951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240F19-D001-CC40-9CAB-847D4783C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0CF2-EB91-320E-36DF-FA089D73007B}"/>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48FC9BA0-C5C4-59E7-C412-6B54D7A50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58DC9-932D-426E-8009-01166B42AE14}"/>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7608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73B872-96B0-72E2-FC95-9E7E0DA09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0FAF1C-2654-52F2-CDE2-5DF5C8034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A2124-A7A7-9C70-07FF-D9F63E2F9214}"/>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FD19EA49-FEDE-E720-D5CF-C71F92BE1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CDFCF-C6C6-1C3F-09FD-656586FF042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934697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F497-E8FE-D00F-0082-FF2030DD0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F5C1C-A815-1E2B-FB55-D2680B2C7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E8BF42-CEB1-150A-9FF8-D14653B54D61}"/>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5BC478DD-D96A-8CE9-A88A-7FE72E89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3F3E5-A5B6-2616-CB6A-54D413CCC79E}"/>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58254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2589-13BE-2836-BF87-5D123DB22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8F3AD-407F-3969-2B74-A0998E650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BCE1F-CD19-6334-5487-7838C025A7D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C1BAD17E-D106-14EB-2CDB-B4450D94B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C06A3-58F1-E51E-53B6-CBC64A0A2A33}"/>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911247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05D-F10A-C5F1-C4F1-EF8C4BDFB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AC4CA-0D70-6EA1-A39F-BBE700FE4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D96572-5BC6-6457-E638-D4590E77AF1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AB06F733-9EAE-9B79-5C33-6EB41DFDD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5CCDE-A713-1EB7-2337-BA966E777998}"/>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224270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188E-82BB-91CC-7F1A-E38781B66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818C7-178A-7028-8DA0-57D0FBB336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E030-7A17-5FC5-996A-4BE14617C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32675-0FBC-A6F8-C825-C044A6E050FF}"/>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DB72589D-240E-1CC4-3E0C-831DDBC39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B7F4E-EB73-74CD-42BB-9602ED655A9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397968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3AD6-E444-BE9A-4641-897586A05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51547-C762-BFF9-85E0-C3F4CFDDE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4D2B4-3FF3-554D-1565-B89CD823AD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A7A99-00B3-7412-8910-8D309A428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B1B83-AB1A-FF7E-9B20-96ABA2F4F1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73D886-4A1D-0787-D9DA-71ADE4B525B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8" name="Footer Placeholder 7">
            <a:extLst>
              <a:ext uri="{FF2B5EF4-FFF2-40B4-BE49-F238E27FC236}">
                <a16:creationId xmlns:a16="http://schemas.microsoft.com/office/drawing/2014/main" id="{2A84DDCD-4689-71D0-CBA6-204B054F79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BEED5D-9682-FFCA-1410-B6A20BC7B4FD}"/>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227005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D310-013B-4FC3-A2DA-051334A86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5BF3F-3B18-4F45-CCE7-4EAC2004279D}"/>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4" name="Footer Placeholder 3">
            <a:extLst>
              <a:ext uri="{FF2B5EF4-FFF2-40B4-BE49-F238E27FC236}">
                <a16:creationId xmlns:a16="http://schemas.microsoft.com/office/drawing/2014/main" id="{C94AD326-4AE4-7679-18D5-A6FFDA9BEB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727692-46C2-509B-1F60-3BE3A3BEA3C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200499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D8CB98-52B9-0660-CBA3-424BC3377BB2}"/>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3" name="Footer Placeholder 2">
            <a:extLst>
              <a:ext uri="{FF2B5EF4-FFF2-40B4-BE49-F238E27FC236}">
                <a16:creationId xmlns:a16="http://schemas.microsoft.com/office/drawing/2014/main" id="{49DC395D-DF91-E609-FA24-E4DA40D7C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F92AE7-6D06-0A34-F180-0E831F08D5F0}"/>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1582550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5A0D2-FFA3-EEB5-17F5-BFBFE098A8F5}"/>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3" name="Footer Placeholder 2">
            <a:extLst>
              <a:ext uri="{FF2B5EF4-FFF2-40B4-BE49-F238E27FC236}">
                <a16:creationId xmlns:a16="http://schemas.microsoft.com/office/drawing/2014/main" id="{F39ABCD3-7321-54DF-0A73-AA4534822F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ECA42D-F8EA-6674-7354-926D7AA76EE5}"/>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579452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D79E-AFC2-665F-E17B-EBBDC128D610}"/>
              </a:ext>
            </a:extLst>
          </p:cNvPr>
          <p:cNvSpPr>
            <a:spLocks noGrp="1"/>
          </p:cNvSpPr>
          <p:nvPr>
            <p:ph type="title"/>
          </p:nvPr>
        </p:nvSpPr>
        <p:spPr>
          <a:xfrm>
            <a:off x="2072481" y="415635"/>
            <a:ext cx="7162959" cy="507077"/>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C0A7AF8-026D-C2A7-2437-CF8350AC6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2D08D-D40A-F14E-02A4-0D9E93134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C8445-4C80-4B4F-C7C9-0551B3439BAC}"/>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2BCF91E0-BA1B-2523-D52B-92B9E1F25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CE4D6-42EB-5136-6DF4-16CF44BA61D9}"/>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375013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1327-19D1-DCD8-7874-915586E4A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57987-BC09-7F20-9717-539CA94CF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09F34-E3A6-EA9A-5986-9550ECBCE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603E9-0E69-5F1C-AA6F-54343B960D29}"/>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6" name="Footer Placeholder 5">
            <a:extLst>
              <a:ext uri="{FF2B5EF4-FFF2-40B4-BE49-F238E27FC236}">
                <a16:creationId xmlns:a16="http://schemas.microsoft.com/office/drawing/2014/main" id="{AEC39506-A945-B85B-3785-08440E388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8263C-49E2-82EA-AE45-A2DE6AA4093C}"/>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386825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5468-30D6-58AA-F322-CE0AF5C951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240F19-D001-CC40-9CAB-847D4783C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0CF2-EB91-320E-36DF-FA089D73007B}"/>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48FC9BA0-C5C4-59E7-C412-6B54D7A50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58DC9-932D-426E-8009-01166B42AE14}"/>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1562711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73B872-96B0-72E2-FC95-9E7E0DA09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0FAF1C-2654-52F2-CDE2-5DF5C8034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A2124-A7A7-9C70-07FF-D9F63E2F9214}"/>
              </a:ext>
            </a:extLst>
          </p:cNvPr>
          <p:cNvSpPr>
            <a:spLocks noGrp="1"/>
          </p:cNvSpPr>
          <p:nvPr>
            <p:ph type="dt" sz="half" idx="10"/>
          </p:nvPr>
        </p:nvSpPr>
        <p:spPr/>
        <p:txBody>
          <a:body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FD19EA49-FEDE-E720-D5CF-C71F92BE1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CDFCF-C6C6-1C3F-09FD-656586FF042B}"/>
              </a:ext>
            </a:extLst>
          </p:cNvPr>
          <p:cNvSpPr>
            <a:spLocks noGrp="1"/>
          </p:cNvSpPr>
          <p:nvPr>
            <p:ph type="sldNum" sz="quarter" idx="12"/>
          </p:nvPr>
        </p:nvSpPr>
        <p:spPr/>
        <p:txBody>
          <a:bodyPr/>
          <a:lstStyle/>
          <a:p>
            <a:fld id="{E1DF623D-DD2B-449B-B123-A3C14CBE8981}" type="slidenum">
              <a:rPr lang="en-US" smtClean="0"/>
              <a:t>‹#›</a:t>
            </a:fld>
            <a:endParaRPr lang="en-US"/>
          </a:p>
        </p:txBody>
      </p:sp>
    </p:spTree>
    <p:extLst>
      <p:ext uri="{BB962C8B-B14F-4D97-AF65-F5344CB8AC3E}">
        <p14:creationId xmlns:p14="http://schemas.microsoft.com/office/powerpoint/2010/main" val="401171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6403C-6719-4FB4-9A5D-D9C38AFC777F}"/>
              </a:ext>
            </a:extLst>
          </p:cNvPr>
          <p:cNvSpPr>
            <a:spLocks noGrp="1"/>
          </p:cNvSpPr>
          <p:nvPr>
            <p:ph type="dt" sz="half" idx="10"/>
          </p:nvPr>
        </p:nvSpPr>
        <p:spPr/>
        <p:txBody>
          <a:bodyPr/>
          <a:lstStyle/>
          <a:p>
            <a:fld id="{37F11BE5-3C77-49CE-8514-A4CD1CC7E43E}" type="datetimeFigureOut">
              <a:rPr lang="de-AT" smtClean="0"/>
              <a:t>18.04.2025</a:t>
            </a:fld>
            <a:endParaRPr lang="de-AT"/>
          </a:p>
        </p:txBody>
      </p:sp>
      <p:sp>
        <p:nvSpPr>
          <p:cNvPr id="3" name="Footer Placeholder 2">
            <a:extLst>
              <a:ext uri="{FF2B5EF4-FFF2-40B4-BE49-F238E27FC236}">
                <a16:creationId xmlns:a16="http://schemas.microsoft.com/office/drawing/2014/main" id="{CBD7E655-A3B4-4749-9B4A-81794E7E6932}"/>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BB3CF085-23D1-4B88-B88F-A40E609468F3}"/>
              </a:ext>
            </a:extLst>
          </p:cNvPr>
          <p:cNvSpPr>
            <a:spLocks noGrp="1"/>
          </p:cNvSpPr>
          <p:nvPr>
            <p:ph type="sldNum" sz="quarter" idx="12"/>
          </p:nvPr>
        </p:nvSpPr>
        <p:spPr/>
        <p:txBody>
          <a:bodyPr/>
          <a:lstStyle/>
          <a:p>
            <a:fld id="{6EEF5957-0E44-4A7A-B31D-48813EC00DAF}" type="slidenum">
              <a:rPr lang="de-AT" smtClean="0"/>
              <a:t>‹#›</a:t>
            </a:fld>
            <a:endParaRPr lang="de-AT"/>
          </a:p>
        </p:txBody>
      </p:sp>
    </p:spTree>
    <p:extLst>
      <p:ext uri="{BB962C8B-B14F-4D97-AF65-F5344CB8AC3E}">
        <p14:creationId xmlns:p14="http://schemas.microsoft.com/office/powerpoint/2010/main" val="2343384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E221-A838-5484-4ABA-6E8C34410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41FC2-4693-4408-520B-7AF619112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04BD8D-1D0E-247E-C657-93CEA26A9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5163A-C3DB-FCFA-1549-A89C46326769}"/>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6" name="Footer Placeholder 5">
            <a:extLst>
              <a:ext uri="{FF2B5EF4-FFF2-40B4-BE49-F238E27FC236}">
                <a16:creationId xmlns:a16="http://schemas.microsoft.com/office/drawing/2014/main" id="{3D5EA5A9-70A8-00BD-2CF5-0AA944EA3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32603-351A-727C-7BE4-6D85FAC0D228}"/>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310704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7CCCB-6F75-97E9-A767-020693345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7E3E9C-0738-70D3-A432-F5A539A118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2790-D38A-2D2E-8CEF-9C30BDA89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F85E1-3D9E-F75A-AAF8-755964F5BD1F}"/>
              </a:ext>
            </a:extLst>
          </p:cNvPr>
          <p:cNvSpPr>
            <a:spLocks noGrp="1"/>
          </p:cNvSpPr>
          <p:nvPr>
            <p:ph type="dt" sz="half" idx="10"/>
          </p:nvPr>
        </p:nvSpPr>
        <p:spPr/>
        <p:txBody>
          <a:bodyPr/>
          <a:lstStyle/>
          <a:p>
            <a:fld id="{C4F28E84-360D-4894-A397-0492964F8EF4}" type="datetimeFigureOut">
              <a:rPr lang="en-US" smtClean="0"/>
              <a:t>4/18/2025</a:t>
            </a:fld>
            <a:endParaRPr lang="en-US"/>
          </a:p>
        </p:txBody>
      </p:sp>
      <p:sp>
        <p:nvSpPr>
          <p:cNvPr id="6" name="Footer Placeholder 5">
            <a:extLst>
              <a:ext uri="{FF2B5EF4-FFF2-40B4-BE49-F238E27FC236}">
                <a16:creationId xmlns:a16="http://schemas.microsoft.com/office/drawing/2014/main" id="{EB74E5B3-D18B-0768-3691-8E0C5FBFC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42ADB-6390-BBA3-BFD5-201EA4127A85}"/>
              </a:ext>
            </a:extLst>
          </p:cNvPr>
          <p:cNvSpPr>
            <a:spLocks noGrp="1"/>
          </p:cNvSpPr>
          <p:nvPr>
            <p:ph type="sldNum" sz="quarter" idx="12"/>
          </p:nvPr>
        </p:nvSpPr>
        <p:spPr/>
        <p:txBody>
          <a:bodyPr/>
          <a:lstStyle/>
          <a:p>
            <a:fld id="{9CA234F2-DA55-4CFF-97A8-996EB0A955D3}" type="slidenum">
              <a:rPr lang="en-US" smtClean="0"/>
              <a:t>‹#›</a:t>
            </a:fld>
            <a:endParaRPr lang="en-US"/>
          </a:p>
        </p:txBody>
      </p:sp>
    </p:spTree>
    <p:extLst>
      <p:ext uri="{BB962C8B-B14F-4D97-AF65-F5344CB8AC3E}">
        <p14:creationId xmlns:p14="http://schemas.microsoft.com/office/powerpoint/2010/main" val="358969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NUL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274CC-DCE4-05ED-A09C-D436C367D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9F7B2F-4337-255F-BA9E-E80C1521F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CD4CB-4B83-DAE7-FE38-B91682C7B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28E84-360D-4894-A397-0492964F8EF4}" type="datetimeFigureOut">
              <a:rPr lang="en-US" smtClean="0"/>
              <a:t>4/18/2025</a:t>
            </a:fld>
            <a:endParaRPr lang="en-US"/>
          </a:p>
        </p:txBody>
      </p:sp>
      <p:sp>
        <p:nvSpPr>
          <p:cNvPr id="5" name="Footer Placeholder 4">
            <a:extLst>
              <a:ext uri="{FF2B5EF4-FFF2-40B4-BE49-F238E27FC236}">
                <a16:creationId xmlns:a16="http://schemas.microsoft.com/office/drawing/2014/main" id="{54E5A746-8EC7-511D-8252-062F389C6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BE391-2EEA-F3F4-3F8D-AF8E5BB1D8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234F2-DA55-4CFF-97A8-996EB0A955D3}" type="slidenum">
              <a:rPr lang="en-US" smtClean="0"/>
              <a:t>‹#›</a:t>
            </a:fld>
            <a:endParaRPr lang="en-US"/>
          </a:p>
        </p:txBody>
      </p:sp>
    </p:spTree>
    <p:extLst>
      <p:ext uri="{BB962C8B-B14F-4D97-AF65-F5344CB8AC3E}">
        <p14:creationId xmlns:p14="http://schemas.microsoft.com/office/powerpoint/2010/main" val="152076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9029EF5-809D-7E52-9062-D75BCE6C6044}"/>
              </a:ext>
            </a:extLst>
          </p:cNvPr>
          <p:cNvSpPr/>
          <p:nvPr userDrawn="1"/>
        </p:nvSpPr>
        <p:spPr>
          <a:xfrm>
            <a:off x="0" y="0"/>
            <a:ext cx="12192000" cy="942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FF0BDD7-0822-5EF8-342D-8FC597A972B7}"/>
              </a:ext>
            </a:extLst>
          </p:cNvPr>
          <p:cNvSpPr>
            <a:spLocks noGrp="1"/>
          </p:cNvSpPr>
          <p:nvPr>
            <p:ph type="title"/>
          </p:nvPr>
        </p:nvSpPr>
        <p:spPr>
          <a:xfrm>
            <a:off x="2815512" y="-74602"/>
            <a:ext cx="6560976" cy="13808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1C530A-1DE5-64F5-1D65-432560E93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57135-E135-80A7-506D-79EE5BB56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E272E2A9-3CFB-5195-7057-67DCDA914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3433F-3D24-F2F2-16DF-3A7F61585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F623D-DD2B-449B-B123-A3C14CBE8981}" type="slidenum">
              <a:rPr lang="en-US" smtClean="0"/>
              <a:t>‹#›</a:t>
            </a:fld>
            <a:endParaRPr lang="en-US"/>
          </a:p>
        </p:txBody>
      </p:sp>
      <p:sp>
        <p:nvSpPr>
          <p:cNvPr id="13" name="Rectangle 12">
            <a:extLst>
              <a:ext uri="{FF2B5EF4-FFF2-40B4-BE49-F238E27FC236}">
                <a16:creationId xmlns:a16="http://schemas.microsoft.com/office/drawing/2014/main" id="{A46565A0-7CC7-C084-5764-6D73A5A12A2C}"/>
              </a:ext>
            </a:extLst>
          </p:cNvPr>
          <p:cNvSpPr/>
          <p:nvPr/>
        </p:nvSpPr>
        <p:spPr>
          <a:xfrm>
            <a:off x="6714126" y="6364224"/>
            <a:ext cx="5505207" cy="493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CF63217-D889-F820-4CC4-0B4FF74A540C}"/>
              </a:ext>
            </a:extLst>
          </p:cNvPr>
          <p:cNvGrpSpPr/>
          <p:nvPr/>
        </p:nvGrpSpPr>
        <p:grpSpPr>
          <a:xfrm>
            <a:off x="0" y="6367244"/>
            <a:ext cx="10618238" cy="490756"/>
            <a:chOff x="-1" y="6370264"/>
            <a:chExt cx="12192000" cy="490756"/>
          </a:xfrm>
          <a:solidFill>
            <a:schemeClr val="tx1"/>
          </a:solidFill>
        </p:grpSpPr>
        <p:sp>
          <p:nvSpPr>
            <p:cNvPr id="17" name="Rectangle: Single Corner Rounded 16">
              <a:extLst>
                <a:ext uri="{FF2B5EF4-FFF2-40B4-BE49-F238E27FC236}">
                  <a16:creationId xmlns:a16="http://schemas.microsoft.com/office/drawing/2014/main" id="{44EB9F86-9B6F-1EAA-FF03-CC85DF4471F3}"/>
                </a:ext>
              </a:extLst>
            </p:cNvPr>
            <p:cNvSpPr/>
            <p:nvPr/>
          </p:nvSpPr>
          <p:spPr>
            <a:xfrm>
              <a:off x="-1" y="6370264"/>
              <a:ext cx="11459361" cy="490756"/>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n-US" sz="1400" dirty="0"/>
            </a:p>
          </p:txBody>
        </p:sp>
        <p:sp>
          <p:nvSpPr>
            <p:cNvPr id="18" name="Isosceles Triangle 17">
              <a:extLst>
                <a:ext uri="{FF2B5EF4-FFF2-40B4-BE49-F238E27FC236}">
                  <a16:creationId xmlns:a16="http://schemas.microsoft.com/office/drawing/2014/main" id="{F1033ED0-A69F-7A6B-C863-032C78D5CADE}"/>
                </a:ext>
              </a:extLst>
            </p:cNvPr>
            <p:cNvSpPr/>
            <p:nvPr/>
          </p:nvSpPr>
          <p:spPr>
            <a:xfrm>
              <a:off x="10668000" y="6370264"/>
              <a:ext cx="1523999" cy="490756"/>
            </a:xfrm>
            <a:prstGeom prst="triangle">
              <a:avLst>
                <a:gd name="adj" fmla="val 523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a:extLst>
              <a:ext uri="{FF2B5EF4-FFF2-40B4-BE49-F238E27FC236}">
                <a16:creationId xmlns:a16="http://schemas.microsoft.com/office/drawing/2014/main" id="{206ED769-C1F6-50AE-6CCD-0A113613C2E8}"/>
              </a:ext>
            </a:extLst>
          </p:cNvPr>
          <p:cNvCxnSpPr>
            <a:cxnSpLocks/>
          </p:cNvCxnSpPr>
          <p:nvPr userDrawn="1"/>
        </p:nvCxnSpPr>
        <p:spPr>
          <a:xfrm>
            <a:off x="1790700" y="942391"/>
            <a:ext cx="10401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descr="A red and yellow sign with white letters&#10;&#10;Description automatically generated">
            <a:extLst>
              <a:ext uri="{FF2B5EF4-FFF2-40B4-BE49-F238E27FC236}">
                <a16:creationId xmlns:a16="http://schemas.microsoft.com/office/drawing/2014/main" id="{BEE500BF-3FA2-ABA1-12A1-E3163C5AFF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1769" y="6428549"/>
            <a:ext cx="394636" cy="365125"/>
          </a:xfrm>
          <a:prstGeom prst="rect">
            <a:avLst/>
          </a:prstGeom>
        </p:spPr>
      </p:pic>
      <p:sp>
        <p:nvSpPr>
          <p:cNvPr id="34" name="TextBox 33">
            <a:extLst>
              <a:ext uri="{FF2B5EF4-FFF2-40B4-BE49-F238E27FC236}">
                <a16:creationId xmlns:a16="http://schemas.microsoft.com/office/drawing/2014/main" id="{D9747347-D0D4-58D3-1481-AA00192BCBB9}"/>
              </a:ext>
            </a:extLst>
          </p:cNvPr>
          <p:cNvSpPr txBox="1"/>
          <p:nvPr userDrawn="1"/>
        </p:nvSpPr>
        <p:spPr>
          <a:xfrm>
            <a:off x="770644" y="6455370"/>
            <a:ext cx="5259773"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Enable strong independent retailers to be a dominant force in every market</a:t>
            </a:r>
          </a:p>
        </p:txBody>
      </p:sp>
      <p:sp>
        <p:nvSpPr>
          <p:cNvPr id="36" name="Rectangle 35">
            <a:extLst>
              <a:ext uri="{FF2B5EF4-FFF2-40B4-BE49-F238E27FC236}">
                <a16:creationId xmlns:a16="http://schemas.microsoft.com/office/drawing/2014/main" id="{7B9BFC04-6B7D-5B67-E19D-AD927E612DA0}"/>
              </a:ext>
            </a:extLst>
          </p:cNvPr>
          <p:cNvSpPr/>
          <p:nvPr userDrawn="1"/>
        </p:nvSpPr>
        <p:spPr>
          <a:xfrm>
            <a:off x="0" y="858417"/>
            <a:ext cx="1856792" cy="1399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4294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03" r:id="rId12"/>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4/18/2025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dirty="0"/>
          </a:p>
        </p:txBody>
      </p:sp>
      <p:sp>
        <p:nvSpPr>
          <p:cNvPr id="13" name="Rectangle 12">
            <a:extLst>
              <a:ext uri="{FF2B5EF4-FFF2-40B4-BE49-F238E27FC236}">
                <a16:creationId xmlns:a16="http://schemas.microsoft.com/office/drawing/2014/main" id="{58021C0A-57C5-B152-88D7-060067BE599B}"/>
              </a:ext>
            </a:extLst>
          </p:cNvPr>
          <p:cNvSpPr/>
          <p:nvPr userDrawn="1"/>
        </p:nvSpPr>
        <p:spPr>
          <a:xfrm>
            <a:off x="0" y="0"/>
            <a:ext cx="12192000" cy="942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93D9B1F-44F0-04E5-0D7C-D6D77B1355DB}"/>
              </a:ext>
            </a:extLst>
          </p:cNvPr>
          <p:cNvCxnSpPr>
            <a:cxnSpLocks/>
          </p:cNvCxnSpPr>
          <p:nvPr userDrawn="1"/>
        </p:nvCxnSpPr>
        <p:spPr>
          <a:xfrm>
            <a:off x="1790700" y="942391"/>
            <a:ext cx="10401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B91DC30-7FD7-6EF2-A98B-CFC80FB3E1EF}"/>
              </a:ext>
            </a:extLst>
          </p:cNvPr>
          <p:cNvSpPr/>
          <p:nvPr userDrawn="1"/>
        </p:nvSpPr>
        <p:spPr>
          <a:xfrm>
            <a:off x="0" y="858417"/>
            <a:ext cx="1856792" cy="1399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F71FCF8-3E59-ED04-CF9F-EFA80E4B113D}"/>
              </a:ext>
            </a:extLst>
          </p:cNvPr>
          <p:cNvSpPr/>
          <p:nvPr userDrawn="1"/>
        </p:nvSpPr>
        <p:spPr>
          <a:xfrm>
            <a:off x="6714126" y="6364224"/>
            <a:ext cx="5505207" cy="493776"/>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743BB079-C48D-05B2-F52B-520CC75C1BFE}"/>
              </a:ext>
            </a:extLst>
          </p:cNvPr>
          <p:cNvGrpSpPr/>
          <p:nvPr userDrawn="1"/>
        </p:nvGrpSpPr>
        <p:grpSpPr>
          <a:xfrm>
            <a:off x="0" y="6367244"/>
            <a:ext cx="10618238" cy="490756"/>
            <a:chOff x="-1" y="6370264"/>
            <a:chExt cx="12192000" cy="490756"/>
          </a:xfrm>
          <a:solidFill>
            <a:sysClr val="windowText" lastClr="000000"/>
          </a:solidFill>
        </p:grpSpPr>
        <p:sp>
          <p:nvSpPr>
            <p:cNvPr id="26" name="Rectangle: Single Corner Rounded 25">
              <a:extLst>
                <a:ext uri="{FF2B5EF4-FFF2-40B4-BE49-F238E27FC236}">
                  <a16:creationId xmlns:a16="http://schemas.microsoft.com/office/drawing/2014/main" id="{78237E81-B52F-246F-E5DB-C37038D2C432}"/>
                </a:ext>
              </a:extLst>
            </p:cNvPr>
            <p:cNvSpPr/>
            <p:nvPr/>
          </p:nvSpPr>
          <p:spPr>
            <a:xfrm>
              <a:off x="-1" y="6370264"/>
              <a:ext cx="11459361" cy="490756"/>
            </a:xfrm>
            <a:prstGeom prst="round1Rect">
              <a:avLst>
                <a:gd name="adj" fmla="val 0"/>
              </a:avLst>
            </a:prstGeom>
            <a:grpFill/>
            <a:ln w="12700" cap="flat" cmpd="sng" algn="ctr">
              <a:noFill/>
              <a:prstDash val="solid"/>
              <a:miter lim="800000"/>
            </a:ln>
            <a:effectLst/>
          </p:spPr>
          <p:txBody>
            <a:bodyPr rtlCol="0" anchor="ct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76E72099-F02F-8414-C831-1E826D67CD59}"/>
                </a:ext>
              </a:extLst>
            </p:cNvPr>
            <p:cNvSpPr/>
            <p:nvPr/>
          </p:nvSpPr>
          <p:spPr>
            <a:xfrm>
              <a:off x="10668000" y="6370264"/>
              <a:ext cx="1523999" cy="490756"/>
            </a:xfrm>
            <a:prstGeom prst="triangle">
              <a:avLst>
                <a:gd name="adj" fmla="val 5235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8" name="Picture 27" descr="A red and yellow sign with white letters&#10;&#10;Description automatically generated">
            <a:extLst>
              <a:ext uri="{FF2B5EF4-FFF2-40B4-BE49-F238E27FC236}">
                <a16:creationId xmlns:a16="http://schemas.microsoft.com/office/drawing/2014/main" id="{94C3C16D-A756-664F-12B5-B7D1E5C7799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11769" y="6428549"/>
            <a:ext cx="394636" cy="365125"/>
          </a:xfrm>
          <a:prstGeom prst="rect">
            <a:avLst/>
          </a:prstGeom>
        </p:spPr>
      </p:pic>
      <p:sp>
        <p:nvSpPr>
          <p:cNvPr id="29" name="TextBox 28">
            <a:extLst>
              <a:ext uri="{FF2B5EF4-FFF2-40B4-BE49-F238E27FC236}">
                <a16:creationId xmlns:a16="http://schemas.microsoft.com/office/drawing/2014/main" id="{59BA3FD3-C9A0-0F7B-BE2B-41B31B771EC8}"/>
              </a:ext>
            </a:extLst>
          </p:cNvPr>
          <p:cNvSpPr txBox="1"/>
          <p:nvPr userDrawn="1"/>
        </p:nvSpPr>
        <p:spPr>
          <a:xfrm>
            <a:off x="770644" y="6455370"/>
            <a:ext cx="5259773" cy="276999"/>
          </a:xfrm>
          <a:prstGeom prst="rect">
            <a:avLst/>
          </a:prstGeom>
          <a:noFill/>
        </p:spPr>
        <p:txBody>
          <a:bodyPr wrap="none" rtlCol="0">
            <a:spAutoFit/>
          </a:bodyPr>
          <a:lstStyle/>
          <a:p>
            <a:r>
              <a:rPr lang="en-US" sz="1200" dirty="0">
                <a:solidFill>
                  <a:prstClr val="white"/>
                </a:solidFill>
                <a:latin typeface="Arial" panose="020B0604020202020204" pitchFamily="34" charset="0"/>
                <a:cs typeface="Arial" panose="020B0604020202020204" pitchFamily="34" charset="0"/>
              </a:rPr>
              <a:t>Enable strong independent retailers to be a dominant force in every market</a:t>
            </a:r>
          </a:p>
        </p:txBody>
      </p:sp>
    </p:spTree>
    <p:extLst>
      <p:ext uri="{BB962C8B-B14F-4D97-AF65-F5344CB8AC3E}">
        <p14:creationId xmlns:p14="http://schemas.microsoft.com/office/powerpoint/2010/main" val="147927263"/>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9029EF5-809D-7E52-9062-D75BCE6C6044}"/>
              </a:ext>
            </a:extLst>
          </p:cNvPr>
          <p:cNvSpPr/>
          <p:nvPr userDrawn="1"/>
        </p:nvSpPr>
        <p:spPr>
          <a:xfrm>
            <a:off x="0" y="0"/>
            <a:ext cx="12192000" cy="942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FF0BDD7-0822-5EF8-342D-8FC597A972B7}"/>
              </a:ext>
            </a:extLst>
          </p:cNvPr>
          <p:cNvSpPr>
            <a:spLocks noGrp="1"/>
          </p:cNvSpPr>
          <p:nvPr>
            <p:ph type="title"/>
          </p:nvPr>
        </p:nvSpPr>
        <p:spPr>
          <a:xfrm>
            <a:off x="2815512" y="-74602"/>
            <a:ext cx="6560976" cy="13808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1C530A-1DE5-64F5-1D65-432560E93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57135-E135-80A7-506D-79EE5BB56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E272E2A9-3CFB-5195-7057-67DCDA914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3433F-3D24-F2F2-16DF-3A7F61585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F623D-DD2B-449B-B123-A3C14CBE8981}" type="slidenum">
              <a:rPr lang="en-US" smtClean="0"/>
              <a:t>‹#›</a:t>
            </a:fld>
            <a:endParaRPr lang="en-US"/>
          </a:p>
        </p:txBody>
      </p:sp>
      <p:sp>
        <p:nvSpPr>
          <p:cNvPr id="13" name="Rectangle 12">
            <a:extLst>
              <a:ext uri="{FF2B5EF4-FFF2-40B4-BE49-F238E27FC236}">
                <a16:creationId xmlns:a16="http://schemas.microsoft.com/office/drawing/2014/main" id="{A46565A0-7CC7-C084-5764-6D73A5A12A2C}"/>
              </a:ext>
            </a:extLst>
          </p:cNvPr>
          <p:cNvSpPr/>
          <p:nvPr/>
        </p:nvSpPr>
        <p:spPr>
          <a:xfrm>
            <a:off x="6714126" y="6364224"/>
            <a:ext cx="5505207" cy="493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CF63217-D889-F820-4CC4-0B4FF74A540C}"/>
              </a:ext>
            </a:extLst>
          </p:cNvPr>
          <p:cNvGrpSpPr/>
          <p:nvPr/>
        </p:nvGrpSpPr>
        <p:grpSpPr>
          <a:xfrm>
            <a:off x="0" y="6367244"/>
            <a:ext cx="10618238" cy="490756"/>
            <a:chOff x="-1" y="6370264"/>
            <a:chExt cx="12192000" cy="490756"/>
          </a:xfrm>
          <a:solidFill>
            <a:schemeClr val="tx1"/>
          </a:solidFill>
        </p:grpSpPr>
        <p:sp>
          <p:nvSpPr>
            <p:cNvPr id="17" name="Rectangle: Single Corner Rounded 16">
              <a:extLst>
                <a:ext uri="{FF2B5EF4-FFF2-40B4-BE49-F238E27FC236}">
                  <a16:creationId xmlns:a16="http://schemas.microsoft.com/office/drawing/2014/main" id="{44EB9F86-9B6F-1EAA-FF03-CC85DF4471F3}"/>
                </a:ext>
              </a:extLst>
            </p:cNvPr>
            <p:cNvSpPr/>
            <p:nvPr/>
          </p:nvSpPr>
          <p:spPr>
            <a:xfrm>
              <a:off x="-1" y="6370264"/>
              <a:ext cx="11459361" cy="490756"/>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n-US" sz="1400" dirty="0"/>
            </a:p>
          </p:txBody>
        </p:sp>
        <p:sp>
          <p:nvSpPr>
            <p:cNvPr id="18" name="Isosceles Triangle 17">
              <a:extLst>
                <a:ext uri="{FF2B5EF4-FFF2-40B4-BE49-F238E27FC236}">
                  <a16:creationId xmlns:a16="http://schemas.microsoft.com/office/drawing/2014/main" id="{F1033ED0-A69F-7A6B-C863-032C78D5CADE}"/>
                </a:ext>
              </a:extLst>
            </p:cNvPr>
            <p:cNvSpPr/>
            <p:nvPr/>
          </p:nvSpPr>
          <p:spPr>
            <a:xfrm>
              <a:off x="10668000" y="6370264"/>
              <a:ext cx="1523999" cy="490756"/>
            </a:xfrm>
            <a:prstGeom prst="triangle">
              <a:avLst>
                <a:gd name="adj" fmla="val 523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a:extLst>
              <a:ext uri="{FF2B5EF4-FFF2-40B4-BE49-F238E27FC236}">
                <a16:creationId xmlns:a16="http://schemas.microsoft.com/office/drawing/2014/main" id="{206ED769-C1F6-50AE-6CCD-0A113613C2E8}"/>
              </a:ext>
            </a:extLst>
          </p:cNvPr>
          <p:cNvCxnSpPr>
            <a:cxnSpLocks/>
          </p:cNvCxnSpPr>
          <p:nvPr userDrawn="1"/>
        </p:nvCxnSpPr>
        <p:spPr>
          <a:xfrm>
            <a:off x="1790700" y="942391"/>
            <a:ext cx="10401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descr="A red and yellow sign with white letters&#10;&#10;Description automatically generated">
            <a:extLst>
              <a:ext uri="{FF2B5EF4-FFF2-40B4-BE49-F238E27FC236}">
                <a16:creationId xmlns:a16="http://schemas.microsoft.com/office/drawing/2014/main" id="{BEE500BF-3FA2-ABA1-12A1-E3163C5AFF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1769" y="6428549"/>
            <a:ext cx="394636" cy="365125"/>
          </a:xfrm>
          <a:prstGeom prst="rect">
            <a:avLst/>
          </a:prstGeom>
        </p:spPr>
      </p:pic>
      <p:sp>
        <p:nvSpPr>
          <p:cNvPr id="34" name="TextBox 33">
            <a:extLst>
              <a:ext uri="{FF2B5EF4-FFF2-40B4-BE49-F238E27FC236}">
                <a16:creationId xmlns:a16="http://schemas.microsoft.com/office/drawing/2014/main" id="{D9747347-D0D4-58D3-1481-AA00192BCBB9}"/>
              </a:ext>
            </a:extLst>
          </p:cNvPr>
          <p:cNvSpPr txBox="1"/>
          <p:nvPr userDrawn="1"/>
        </p:nvSpPr>
        <p:spPr>
          <a:xfrm>
            <a:off x="770644" y="6455370"/>
            <a:ext cx="5259773"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Enable strong independent retailers to be a dominant force in every market</a:t>
            </a:r>
          </a:p>
        </p:txBody>
      </p:sp>
      <p:sp>
        <p:nvSpPr>
          <p:cNvPr id="36" name="Rectangle 35">
            <a:extLst>
              <a:ext uri="{FF2B5EF4-FFF2-40B4-BE49-F238E27FC236}">
                <a16:creationId xmlns:a16="http://schemas.microsoft.com/office/drawing/2014/main" id="{7B9BFC04-6B7D-5B67-E19D-AD927E612DA0}"/>
              </a:ext>
            </a:extLst>
          </p:cNvPr>
          <p:cNvSpPr/>
          <p:nvPr userDrawn="1"/>
        </p:nvSpPr>
        <p:spPr>
          <a:xfrm>
            <a:off x="0" y="858417"/>
            <a:ext cx="1856792" cy="1399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and yellow sign with white letters&#10;&#10;Description automatically generated">
            <a:extLst>
              <a:ext uri="{FF2B5EF4-FFF2-40B4-BE49-F238E27FC236}">
                <a16:creationId xmlns:a16="http://schemas.microsoft.com/office/drawing/2014/main" id="{FFB62FB9-4722-4D95-8934-51E0B8C681F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1769" y="6428548"/>
            <a:ext cx="394636" cy="365125"/>
          </a:xfrm>
          <a:prstGeom prst="rect">
            <a:avLst/>
          </a:prstGeom>
        </p:spPr>
      </p:pic>
    </p:spTree>
    <p:extLst>
      <p:ext uri="{BB962C8B-B14F-4D97-AF65-F5344CB8AC3E}">
        <p14:creationId xmlns:p14="http://schemas.microsoft.com/office/powerpoint/2010/main" val="127046477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9029EF5-809D-7E52-9062-D75BCE6C6044}"/>
              </a:ext>
            </a:extLst>
          </p:cNvPr>
          <p:cNvSpPr/>
          <p:nvPr userDrawn="1"/>
        </p:nvSpPr>
        <p:spPr>
          <a:xfrm>
            <a:off x="0" y="0"/>
            <a:ext cx="12192000" cy="942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FF0BDD7-0822-5EF8-342D-8FC597A972B7}"/>
              </a:ext>
            </a:extLst>
          </p:cNvPr>
          <p:cNvSpPr>
            <a:spLocks noGrp="1"/>
          </p:cNvSpPr>
          <p:nvPr>
            <p:ph type="title"/>
          </p:nvPr>
        </p:nvSpPr>
        <p:spPr>
          <a:xfrm>
            <a:off x="2815512" y="-74602"/>
            <a:ext cx="6560976" cy="13808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1C530A-1DE5-64F5-1D65-432560E93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57135-E135-80A7-506D-79EE5BB56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E272E2A9-3CFB-5195-7057-67DCDA914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3433F-3D24-F2F2-16DF-3A7F61585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F623D-DD2B-449B-B123-A3C14CBE8981}" type="slidenum">
              <a:rPr lang="en-US" smtClean="0"/>
              <a:t>‹#›</a:t>
            </a:fld>
            <a:endParaRPr lang="en-US"/>
          </a:p>
        </p:txBody>
      </p:sp>
      <p:sp>
        <p:nvSpPr>
          <p:cNvPr id="13" name="Rectangle 12">
            <a:extLst>
              <a:ext uri="{FF2B5EF4-FFF2-40B4-BE49-F238E27FC236}">
                <a16:creationId xmlns:a16="http://schemas.microsoft.com/office/drawing/2014/main" id="{A46565A0-7CC7-C084-5764-6D73A5A12A2C}"/>
              </a:ext>
            </a:extLst>
          </p:cNvPr>
          <p:cNvSpPr/>
          <p:nvPr/>
        </p:nvSpPr>
        <p:spPr>
          <a:xfrm>
            <a:off x="6714126" y="6373555"/>
            <a:ext cx="5505207" cy="4844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CF63217-D889-F820-4CC4-0B4FF74A540C}"/>
              </a:ext>
            </a:extLst>
          </p:cNvPr>
          <p:cNvGrpSpPr/>
          <p:nvPr/>
        </p:nvGrpSpPr>
        <p:grpSpPr>
          <a:xfrm>
            <a:off x="0" y="6367244"/>
            <a:ext cx="10618238" cy="490756"/>
            <a:chOff x="-1" y="6370264"/>
            <a:chExt cx="12192000" cy="490756"/>
          </a:xfrm>
          <a:solidFill>
            <a:schemeClr val="tx1"/>
          </a:solidFill>
        </p:grpSpPr>
        <p:sp>
          <p:nvSpPr>
            <p:cNvPr id="17" name="Rectangle: Single Corner Rounded 16">
              <a:extLst>
                <a:ext uri="{FF2B5EF4-FFF2-40B4-BE49-F238E27FC236}">
                  <a16:creationId xmlns:a16="http://schemas.microsoft.com/office/drawing/2014/main" id="{44EB9F86-9B6F-1EAA-FF03-CC85DF4471F3}"/>
                </a:ext>
              </a:extLst>
            </p:cNvPr>
            <p:cNvSpPr/>
            <p:nvPr/>
          </p:nvSpPr>
          <p:spPr>
            <a:xfrm>
              <a:off x="-1" y="6370264"/>
              <a:ext cx="11459361" cy="490756"/>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n-US" sz="1400" dirty="0"/>
            </a:p>
          </p:txBody>
        </p:sp>
        <p:sp>
          <p:nvSpPr>
            <p:cNvPr id="18" name="Isosceles Triangle 17">
              <a:extLst>
                <a:ext uri="{FF2B5EF4-FFF2-40B4-BE49-F238E27FC236}">
                  <a16:creationId xmlns:a16="http://schemas.microsoft.com/office/drawing/2014/main" id="{F1033ED0-A69F-7A6B-C863-032C78D5CADE}"/>
                </a:ext>
              </a:extLst>
            </p:cNvPr>
            <p:cNvSpPr/>
            <p:nvPr/>
          </p:nvSpPr>
          <p:spPr>
            <a:xfrm>
              <a:off x="10668000" y="6370264"/>
              <a:ext cx="1523999" cy="490756"/>
            </a:xfrm>
            <a:prstGeom prst="triangle">
              <a:avLst>
                <a:gd name="adj" fmla="val 523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a:extLst>
              <a:ext uri="{FF2B5EF4-FFF2-40B4-BE49-F238E27FC236}">
                <a16:creationId xmlns:a16="http://schemas.microsoft.com/office/drawing/2014/main" id="{206ED769-C1F6-50AE-6CCD-0A113613C2E8}"/>
              </a:ext>
            </a:extLst>
          </p:cNvPr>
          <p:cNvCxnSpPr>
            <a:cxnSpLocks/>
          </p:cNvCxnSpPr>
          <p:nvPr userDrawn="1"/>
        </p:nvCxnSpPr>
        <p:spPr>
          <a:xfrm>
            <a:off x="1790700" y="942391"/>
            <a:ext cx="10401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descr="A red and yellow sign with white letters&#10;&#10;Description automatically generated">
            <a:extLst>
              <a:ext uri="{FF2B5EF4-FFF2-40B4-BE49-F238E27FC236}">
                <a16:creationId xmlns:a16="http://schemas.microsoft.com/office/drawing/2014/main" id="{BEE500BF-3FA2-ABA1-12A1-E3163C5AFF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1769" y="6428549"/>
            <a:ext cx="394636" cy="365125"/>
          </a:xfrm>
          <a:prstGeom prst="rect">
            <a:avLst/>
          </a:prstGeom>
        </p:spPr>
      </p:pic>
      <p:sp>
        <p:nvSpPr>
          <p:cNvPr id="34" name="TextBox 33">
            <a:extLst>
              <a:ext uri="{FF2B5EF4-FFF2-40B4-BE49-F238E27FC236}">
                <a16:creationId xmlns:a16="http://schemas.microsoft.com/office/drawing/2014/main" id="{D9747347-D0D4-58D3-1481-AA00192BCBB9}"/>
              </a:ext>
            </a:extLst>
          </p:cNvPr>
          <p:cNvSpPr txBox="1"/>
          <p:nvPr userDrawn="1"/>
        </p:nvSpPr>
        <p:spPr>
          <a:xfrm>
            <a:off x="770644" y="6455370"/>
            <a:ext cx="5259773"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Enable strong independent retailers to be a dominant force in every market</a:t>
            </a:r>
          </a:p>
        </p:txBody>
      </p:sp>
      <p:sp>
        <p:nvSpPr>
          <p:cNvPr id="36" name="Rectangle 35">
            <a:extLst>
              <a:ext uri="{FF2B5EF4-FFF2-40B4-BE49-F238E27FC236}">
                <a16:creationId xmlns:a16="http://schemas.microsoft.com/office/drawing/2014/main" id="{7B9BFC04-6B7D-5B67-E19D-AD927E612DA0}"/>
              </a:ext>
            </a:extLst>
          </p:cNvPr>
          <p:cNvSpPr/>
          <p:nvPr userDrawn="1"/>
        </p:nvSpPr>
        <p:spPr>
          <a:xfrm>
            <a:off x="0" y="858417"/>
            <a:ext cx="1856792" cy="1399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89635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9029EF5-809D-7E52-9062-D75BCE6C6044}"/>
              </a:ext>
            </a:extLst>
          </p:cNvPr>
          <p:cNvSpPr/>
          <p:nvPr userDrawn="1"/>
        </p:nvSpPr>
        <p:spPr>
          <a:xfrm>
            <a:off x="0" y="0"/>
            <a:ext cx="12192000" cy="942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FF0BDD7-0822-5EF8-342D-8FC597A972B7}"/>
              </a:ext>
            </a:extLst>
          </p:cNvPr>
          <p:cNvSpPr>
            <a:spLocks noGrp="1"/>
          </p:cNvSpPr>
          <p:nvPr>
            <p:ph type="title"/>
          </p:nvPr>
        </p:nvSpPr>
        <p:spPr>
          <a:xfrm>
            <a:off x="2815512" y="-74602"/>
            <a:ext cx="6560976" cy="13808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1C530A-1DE5-64F5-1D65-432560E93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57135-E135-80A7-506D-79EE5BB56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379A4-D699-4FA6-8B3B-FE3389EEEA0C}" type="datetimeFigureOut">
              <a:rPr lang="en-US" smtClean="0"/>
              <a:t>4/18/2025</a:t>
            </a:fld>
            <a:endParaRPr lang="en-US"/>
          </a:p>
        </p:txBody>
      </p:sp>
      <p:sp>
        <p:nvSpPr>
          <p:cNvPr id="5" name="Footer Placeholder 4">
            <a:extLst>
              <a:ext uri="{FF2B5EF4-FFF2-40B4-BE49-F238E27FC236}">
                <a16:creationId xmlns:a16="http://schemas.microsoft.com/office/drawing/2014/main" id="{E272E2A9-3CFB-5195-7057-67DCDA914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3433F-3D24-F2F2-16DF-3A7F61585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F623D-DD2B-449B-B123-A3C14CBE8981}" type="slidenum">
              <a:rPr lang="en-US" smtClean="0"/>
              <a:t>‹#›</a:t>
            </a:fld>
            <a:endParaRPr lang="en-US"/>
          </a:p>
        </p:txBody>
      </p:sp>
      <p:sp>
        <p:nvSpPr>
          <p:cNvPr id="13" name="Rectangle 12">
            <a:extLst>
              <a:ext uri="{FF2B5EF4-FFF2-40B4-BE49-F238E27FC236}">
                <a16:creationId xmlns:a16="http://schemas.microsoft.com/office/drawing/2014/main" id="{A46565A0-7CC7-C084-5764-6D73A5A12A2C}"/>
              </a:ext>
            </a:extLst>
          </p:cNvPr>
          <p:cNvSpPr/>
          <p:nvPr/>
        </p:nvSpPr>
        <p:spPr>
          <a:xfrm>
            <a:off x="6714126" y="6372537"/>
            <a:ext cx="5505207" cy="4854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CF63217-D889-F820-4CC4-0B4FF74A540C}"/>
              </a:ext>
            </a:extLst>
          </p:cNvPr>
          <p:cNvGrpSpPr/>
          <p:nvPr/>
        </p:nvGrpSpPr>
        <p:grpSpPr>
          <a:xfrm>
            <a:off x="0" y="6375557"/>
            <a:ext cx="10618238" cy="490756"/>
            <a:chOff x="-1" y="6370264"/>
            <a:chExt cx="12192000" cy="490756"/>
          </a:xfrm>
          <a:solidFill>
            <a:schemeClr val="tx1"/>
          </a:solidFill>
        </p:grpSpPr>
        <p:sp>
          <p:nvSpPr>
            <p:cNvPr id="17" name="Rectangle: Single Corner Rounded 16">
              <a:extLst>
                <a:ext uri="{FF2B5EF4-FFF2-40B4-BE49-F238E27FC236}">
                  <a16:creationId xmlns:a16="http://schemas.microsoft.com/office/drawing/2014/main" id="{44EB9F86-9B6F-1EAA-FF03-CC85DF4471F3}"/>
                </a:ext>
              </a:extLst>
            </p:cNvPr>
            <p:cNvSpPr/>
            <p:nvPr/>
          </p:nvSpPr>
          <p:spPr>
            <a:xfrm>
              <a:off x="-1" y="6370264"/>
              <a:ext cx="11459361" cy="490756"/>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n-US" sz="1400" dirty="0"/>
            </a:p>
          </p:txBody>
        </p:sp>
        <p:sp>
          <p:nvSpPr>
            <p:cNvPr id="18" name="Isosceles Triangle 17">
              <a:extLst>
                <a:ext uri="{FF2B5EF4-FFF2-40B4-BE49-F238E27FC236}">
                  <a16:creationId xmlns:a16="http://schemas.microsoft.com/office/drawing/2014/main" id="{F1033ED0-A69F-7A6B-C863-032C78D5CADE}"/>
                </a:ext>
              </a:extLst>
            </p:cNvPr>
            <p:cNvSpPr/>
            <p:nvPr/>
          </p:nvSpPr>
          <p:spPr>
            <a:xfrm>
              <a:off x="10668000" y="6370264"/>
              <a:ext cx="1523999" cy="490756"/>
            </a:xfrm>
            <a:prstGeom prst="triangle">
              <a:avLst>
                <a:gd name="adj" fmla="val 523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a:extLst>
              <a:ext uri="{FF2B5EF4-FFF2-40B4-BE49-F238E27FC236}">
                <a16:creationId xmlns:a16="http://schemas.microsoft.com/office/drawing/2014/main" id="{206ED769-C1F6-50AE-6CCD-0A113613C2E8}"/>
              </a:ext>
            </a:extLst>
          </p:cNvPr>
          <p:cNvCxnSpPr>
            <a:cxnSpLocks/>
          </p:cNvCxnSpPr>
          <p:nvPr userDrawn="1"/>
        </p:nvCxnSpPr>
        <p:spPr>
          <a:xfrm>
            <a:off x="1790700" y="942391"/>
            <a:ext cx="10401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descr="A red and yellow sign with white letters&#10;&#10;Description automatically generated">
            <a:extLst>
              <a:ext uri="{FF2B5EF4-FFF2-40B4-BE49-F238E27FC236}">
                <a16:creationId xmlns:a16="http://schemas.microsoft.com/office/drawing/2014/main" id="{BEE500BF-3FA2-ABA1-12A1-E3163C5AFF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1769" y="6428549"/>
            <a:ext cx="394636" cy="365125"/>
          </a:xfrm>
          <a:prstGeom prst="rect">
            <a:avLst/>
          </a:prstGeom>
        </p:spPr>
      </p:pic>
      <p:sp>
        <p:nvSpPr>
          <p:cNvPr id="34" name="TextBox 33">
            <a:extLst>
              <a:ext uri="{FF2B5EF4-FFF2-40B4-BE49-F238E27FC236}">
                <a16:creationId xmlns:a16="http://schemas.microsoft.com/office/drawing/2014/main" id="{D9747347-D0D4-58D3-1481-AA00192BCBB9}"/>
              </a:ext>
            </a:extLst>
          </p:cNvPr>
          <p:cNvSpPr txBox="1"/>
          <p:nvPr userDrawn="1"/>
        </p:nvSpPr>
        <p:spPr>
          <a:xfrm>
            <a:off x="770644" y="6455370"/>
            <a:ext cx="5259773"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Enable strong independent retailers to be a dominant force in every market</a:t>
            </a:r>
          </a:p>
        </p:txBody>
      </p:sp>
      <p:sp>
        <p:nvSpPr>
          <p:cNvPr id="36" name="Rectangle 35">
            <a:extLst>
              <a:ext uri="{FF2B5EF4-FFF2-40B4-BE49-F238E27FC236}">
                <a16:creationId xmlns:a16="http://schemas.microsoft.com/office/drawing/2014/main" id="{7B9BFC04-6B7D-5B67-E19D-AD927E612DA0}"/>
              </a:ext>
            </a:extLst>
          </p:cNvPr>
          <p:cNvSpPr/>
          <p:nvPr userDrawn="1"/>
        </p:nvSpPr>
        <p:spPr>
          <a:xfrm>
            <a:off x="0" y="858417"/>
            <a:ext cx="1856792" cy="1399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4573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CADBB-E123-46D8-B59D-F7BA1F088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84F9D9AE-CECF-4D09-9E12-7A3FC83D1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1B5AF7F8-4630-4B4E-9734-AA3C7E47D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1BE5-3C77-49CE-8514-A4CD1CC7E43E}" type="datetimeFigureOut">
              <a:rPr lang="de-AT" smtClean="0"/>
              <a:t>18.04.2025</a:t>
            </a:fld>
            <a:endParaRPr lang="de-AT"/>
          </a:p>
        </p:txBody>
      </p:sp>
      <p:sp>
        <p:nvSpPr>
          <p:cNvPr id="5" name="Footer Placeholder 4">
            <a:extLst>
              <a:ext uri="{FF2B5EF4-FFF2-40B4-BE49-F238E27FC236}">
                <a16:creationId xmlns:a16="http://schemas.microsoft.com/office/drawing/2014/main" id="{9BB96DF4-C95A-45C5-BBAA-61B0355D2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a:extLst>
              <a:ext uri="{FF2B5EF4-FFF2-40B4-BE49-F238E27FC236}">
                <a16:creationId xmlns:a16="http://schemas.microsoft.com/office/drawing/2014/main" id="{611E38E0-5F81-4C9A-830A-9C2966A41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F5957-0E44-4A7A-B31D-48813EC00DAF}" type="slidenum">
              <a:rPr lang="de-AT" smtClean="0"/>
              <a:t>‹#›</a:t>
            </a:fld>
            <a:endParaRPr lang="de-AT"/>
          </a:p>
        </p:txBody>
      </p:sp>
    </p:spTree>
    <p:extLst>
      <p:ext uri="{BB962C8B-B14F-4D97-AF65-F5344CB8AC3E}">
        <p14:creationId xmlns:p14="http://schemas.microsoft.com/office/powerpoint/2010/main" val="3243914278"/>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4.xml"/><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0.xml"/><Relationship Id="rId5" Type="http://schemas.openxmlformats.org/officeDocument/2006/relationships/image" Target="../media/image51.gif"/><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F9B9-503D-DCF4-4FFA-118206777A5C}"/>
              </a:ext>
            </a:extLst>
          </p:cNvPr>
          <p:cNvSpPr>
            <a:spLocks noGrp="1"/>
          </p:cNvSpPr>
          <p:nvPr>
            <p:ph type="ctrTitle"/>
          </p:nvPr>
        </p:nvSpPr>
        <p:spPr>
          <a:xfrm>
            <a:off x="6429945" y="1644144"/>
            <a:ext cx="4853248" cy="1910593"/>
          </a:xfrm>
        </p:spPr>
        <p:txBody>
          <a:bodyPr>
            <a:normAutofit/>
          </a:bodyPr>
          <a:lstStyle/>
          <a:p>
            <a:r>
              <a:rPr lang="en-US" sz="3200" b="1" dirty="0">
                <a:solidFill>
                  <a:srgbClr val="FFDD00"/>
                </a:solidFill>
                <a:effectLst>
                  <a:outerShdw blurRad="38100" dist="38100" dir="2700000" algn="tl">
                    <a:srgbClr val="000000">
                      <a:alpha val="43137"/>
                    </a:srgbClr>
                  </a:outerShdw>
                </a:effectLst>
                <a:latin typeface="+mn-lt"/>
                <a:cs typeface="Arial" panose="020B0604020202020204" pitchFamily="34" charset="0"/>
              </a:rPr>
              <a:t>STJ Supervisor </a:t>
            </a:r>
            <a:br>
              <a:rPr lang="en-US" sz="3200" b="1" dirty="0">
                <a:solidFill>
                  <a:srgbClr val="FFDD00"/>
                </a:solidFill>
                <a:effectLst>
                  <a:outerShdw blurRad="38100" dist="38100" dir="2700000" algn="tl">
                    <a:srgbClr val="000000">
                      <a:alpha val="43137"/>
                    </a:srgbClr>
                  </a:outerShdw>
                </a:effectLst>
                <a:latin typeface="+mn-lt"/>
                <a:cs typeface="Arial" panose="020B0604020202020204" pitchFamily="34" charset="0"/>
              </a:rPr>
            </a:br>
            <a:r>
              <a:rPr lang="en-US" sz="3200" b="1" dirty="0">
                <a:solidFill>
                  <a:srgbClr val="FFDD00"/>
                </a:solidFill>
                <a:effectLst>
                  <a:outerShdw blurRad="38100" dist="38100" dir="2700000" algn="tl">
                    <a:srgbClr val="000000">
                      <a:alpha val="43137"/>
                    </a:srgbClr>
                  </a:outerShdw>
                </a:effectLst>
                <a:latin typeface="+mn-lt"/>
                <a:cs typeface="Arial" panose="020B0604020202020204" pitchFamily="34" charset="0"/>
              </a:rPr>
              <a:t>Refresher 2023:</a:t>
            </a:r>
            <a:br>
              <a:rPr lang="en-US" sz="3200" b="1" dirty="0">
                <a:solidFill>
                  <a:schemeClr val="bg1"/>
                </a:solidFill>
                <a:effectLst>
                  <a:outerShdw blurRad="38100" dist="38100" dir="2700000" algn="tl">
                    <a:srgbClr val="000000">
                      <a:alpha val="43137"/>
                    </a:srgbClr>
                  </a:outerShdw>
                </a:effectLst>
                <a:latin typeface="+mn-lt"/>
                <a:cs typeface="Arial" panose="020B0604020202020204" pitchFamily="34" charset="0"/>
              </a:rPr>
            </a:br>
            <a:r>
              <a:rPr lang="en-US" sz="3200" b="1" dirty="0">
                <a:solidFill>
                  <a:schemeClr val="bg1"/>
                </a:solidFill>
                <a:effectLst>
                  <a:outerShdw blurRad="38100" dist="38100" dir="2700000" algn="tl">
                    <a:srgbClr val="000000">
                      <a:alpha val="43137"/>
                    </a:srgbClr>
                  </a:outerShdw>
                </a:effectLst>
                <a:latin typeface="+mn-lt"/>
                <a:cs typeface="Arial" panose="020B0604020202020204" pitchFamily="34" charset="0"/>
              </a:rPr>
              <a:t>PUTAWAY / </a:t>
            </a:r>
            <a:br>
              <a:rPr lang="en-US" sz="3200" b="1" dirty="0">
                <a:solidFill>
                  <a:schemeClr val="bg1"/>
                </a:solidFill>
                <a:effectLst>
                  <a:outerShdw blurRad="38100" dist="38100" dir="2700000" algn="tl">
                    <a:srgbClr val="000000">
                      <a:alpha val="43137"/>
                    </a:srgbClr>
                  </a:outerShdw>
                </a:effectLst>
                <a:latin typeface="+mn-lt"/>
                <a:cs typeface="Arial" panose="020B0604020202020204" pitchFamily="34" charset="0"/>
              </a:rPr>
            </a:br>
            <a:r>
              <a:rPr lang="en-US" sz="3200" b="1" dirty="0">
                <a:solidFill>
                  <a:schemeClr val="bg1"/>
                </a:solidFill>
                <a:effectLst>
                  <a:outerShdw blurRad="38100" dist="38100" dir="2700000" algn="tl">
                    <a:srgbClr val="000000">
                      <a:alpha val="43137"/>
                    </a:srgbClr>
                  </a:outerShdw>
                </a:effectLst>
                <a:latin typeface="+mn-lt"/>
                <a:cs typeface="Arial" panose="020B0604020202020204" pitchFamily="34" charset="0"/>
              </a:rPr>
              <a:t>REPLENISHMENT </a:t>
            </a:r>
          </a:p>
        </p:txBody>
      </p:sp>
      <p:sp>
        <p:nvSpPr>
          <p:cNvPr id="3" name="Subtitle 2">
            <a:extLst>
              <a:ext uri="{FF2B5EF4-FFF2-40B4-BE49-F238E27FC236}">
                <a16:creationId xmlns:a16="http://schemas.microsoft.com/office/drawing/2014/main" id="{66C1DD7B-2346-6179-0AD0-F8EE6EFC885A}"/>
              </a:ext>
            </a:extLst>
          </p:cNvPr>
          <p:cNvSpPr>
            <a:spLocks noGrp="1"/>
          </p:cNvSpPr>
          <p:nvPr>
            <p:ph type="subTitle" idx="1"/>
          </p:nvPr>
        </p:nvSpPr>
        <p:spPr>
          <a:xfrm>
            <a:off x="6605638" y="5753295"/>
            <a:ext cx="4323426" cy="1008925"/>
          </a:xfrm>
        </p:spPr>
        <p:txBody>
          <a:bodyPr/>
          <a:lstStyle/>
          <a:p>
            <a:r>
              <a:rPr lang="en-US" dirty="0">
                <a:solidFill>
                  <a:schemeClr val="bg1"/>
                </a:solidFill>
              </a:rPr>
              <a:t>WM STABILIZATION</a:t>
            </a:r>
          </a:p>
        </p:txBody>
      </p:sp>
      <p:pic>
        <p:nvPicPr>
          <p:cNvPr id="7" name="Picture Placeholder 6">
            <a:extLst>
              <a:ext uri="{FF2B5EF4-FFF2-40B4-BE49-F238E27FC236}">
                <a16:creationId xmlns:a16="http://schemas.microsoft.com/office/drawing/2014/main" id="{FB861925-5349-9958-584E-CA18D68CB45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955" b="10955"/>
          <a:stretch/>
        </p:blipFill>
        <p:spPr/>
      </p:pic>
      <p:pic>
        <p:nvPicPr>
          <p:cNvPr id="17" name="Picture 16" descr="A red and yellow sign with white letters&#10;&#10;Description automatically generated">
            <a:extLst>
              <a:ext uri="{FF2B5EF4-FFF2-40B4-BE49-F238E27FC236}">
                <a16:creationId xmlns:a16="http://schemas.microsoft.com/office/drawing/2014/main" id="{470F1B5B-4691-47C7-6DDC-9CA65C7CD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9527" y="5905425"/>
            <a:ext cx="761621" cy="704667"/>
          </a:xfrm>
          <a:prstGeom prst="rect">
            <a:avLst/>
          </a:prstGeom>
        </p:spPr>
      </p:pic>
    </p:spTree>
    <p:extLst>
      <p:ext uri="{BB962C8B-B14F-4D97-AF65-F5344CB8AC3E}">
        <p14:creationId xmlns:p14="http://schemas.microsoft.com/office/powerpoint/2010/main" val="144812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A92C7-C276-ED85-000B-F92B3407AE5D}"/>
              </a:ext>
            </a:extLst>
          </p:cNvPr>
          <p:cNvSpPr txBox="1"/>
          <p:nvPr/>
        </p:nvSpPr>
        <p:spPr>
          <a:xfrm>
            <a:off x="2371493" y="385823"/>
            <a:ext cx="7449014"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Putaway: iLPNs</a:t>
            </a:r>
          </a:p>
        </p:txBody>
      </p:sp>
      <p:grpSp>
        <p:nvGrpSpPr>
          <p:cNvPr id="19" name="Group 18">
            <a:extLst>
              <a:ext uri="{FF2B5EF4-FFF2-40B4-BE49-F238E27FC236}">
                <a16:creationId xmlns:a16="http://schemas.microsoft.com/office/drawing/2014/main" id="{3B19C0B7-0734-042A-9670-F410FA092F92}"/>
              </a:ext>
            </a:extLst>
          </p:cNvPr>
          <p:cNvGrpSpPr/>
          <p:nvPr/>
        </p:nvGrpSpPr>
        <p:grpSpPr>
          <a:xfrm>
            <a:off x="609598" y="1219835"/>
            <a:ext cx="6135913" cy="1570046"/>
            <a:chOff x="609598" y="1219835"/>
            <a:chExt cx="6135913" cy="1570046"/>
          </a:xfrm>
        </p:grpSpPr>
        <p:sp>
          <p:nvSpPr>
            <p:cNvPr id="15" name="Rectangle 14">
              <a:extLst>
                <a:ext uri="{FF2B5EF4-FFF2-40B4-BE49-F238E27FC236}">
                  <a16:creationId xmlns:a16="http://schemas.microsoft.com/office/drawing/2014/main" id="{D936B412-E6AB-691B-A17B-4C004EC4D1DE}"/>
                </a:ext>
              </a:extLst>
            </p:cNvPr>
            <p:cNvSpPr/>
            <p:nvPr/>
          </p:nvSpPr>
          <p:spPr>
            <a:xfrm>
              <a:off x="609598" y="1219835"/>
              <a:ext cx="6135913" cy="157004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70FC4C-24EF-8D6E-2D99-6D8DD7338F8A}"/>
                </a:ext>
              </a:extLst>
            </p:cNvPr>
            <p:cNvPicPr>
              <a:picLocks noChangeAspect="1"/>
            </p:cNvPicPr>
            <p:nvPr/>
          </p:nvPicPr>
          <p:blipFill>
            <a:blip r:embed="rId3"/>
            <a:stretch>
              <a:fillRect/>
            </a:stretch>
          </p:blipFill>
          <p:spPr>
            <a:xfrm>
              <a:off x="771014" y="1355141"/>
              <a:ext cx="1275696" cy="127569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8F3A297-229D-BA2A-0C85-A5097762D0DE}"/>
                </a:ext>
              </a:extLst>
            </p:cNvPr>
            <p:cNvSpPr txBox="1"/>
            <p:nvPr/>
          </p:nvSpPr>
          <p:spPr>
            <a:xfrm>
              <a:off x="2316477" y="1587467"/>
              <a:ext cx="3775945" cy="646331"/>
            </a:xfrm>
            <a:prstGeom prst="rect">
              <a:avLst/>
            </a:prstGeom>
            <a:noFill/>
          </p:spPr>
          <p:txBody>
            <a:bodyPr wrap="square" rtlCol="0">
              <a:spAutoFit/>
            </a:bodyPr>
            <a:lstStyle/>
            <a:p>
              <a:r>
                <a:rPr lang="en-US" b="1" dirty="0"/>
                <a:t>The iLPNs UI screen offers a wealth of data for every iLPN recorded in WM</a:t>
              </a:r>
            </a:p>
          </p:txBody>
        </p:sp>
      </p:grpSp>
      <p:grpSp>
        <p:nvGrpSpPr>
          <p:cNvPr id="20" name="Group 19">
            <a:extLst>
              <a:ext uri="{FF2B5EF4-FFF2-40B4-BE49-F238E27FC236}">
                <a16:creationId xmlns:a16="http://schemas.microsoft.com/office/drawing/2014/main" id="{CAF98B00-F690-4A91-EED1-34D2E0987D64}"/>
              </a:ext>
            </a:extLst>
          </p:cNvPr>
          <p:cNvGrpSpPr/>
          <p:nvPr/>
        </p:nvGrpSpPr>
        <p:grpSpPr>
          <a:xfrm>
            <a:off x="609143" y="2843916"/>
            <a:ext cx="6135913" cy="1547354"/>
            <a:chOff x="609143" y="2843916"/>
            <a:chExt cx="6135913" cy="1547354"/>
          </a:xfrm>
        </p:grpSpPr>
        <p:sp>
          <p:nvSpPr>
            <p:cNvPr id="16" name="Rectangle 15">
              <a:extLst>
                <a:ext uri="{FF2B5EF4-FFF2-40B4-BE49-F238E27FC236}">
                  <a16:creationId xmlns:a16="http://schemas.microsoft.com/office/drawing/2014/main" id="{1379EB8E-332E-F0CB-E4E8-6011F72C6669}"/>
                </a:ext>
              </a:extLst>
            </p:cNvPr>
            <p:cNvSpPr/>
            <p:nvPr/>
          </p:nvSpPr>
          <p:spPr>
            <a:xfrm>
              <a:off x="609143" y="2843916"/>
              <a:ext cx="6135913" cy="15473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A449BD9-239D-3E2E-BEF1-BCE323139D50}"/>
                </a:ext>
              </a:extLst>
            </p:cNvPr>
            <p:cNvPicPr>
              <a:picLocks noChangeAspect="1"/>
            </p:cNvPicPr>
            <p:nvPr/>
          </p:nvPicPr>
          <p:blipFill>
            <a:blip r:embed="rId4"/>
            <a:stretch>
              <a:fillRect/>
            </a:stretch>
          </p:blipFill>
          <p:spPr>
            <a:xfrm>
              <a:off x="3532378" y="2940581"/>
              <a:ext cx="3059965" cy="1338735"/>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8254B6B-3640-6F39-41E6-DCC51203F3A7}"/>
                </a:ext>
              </a:extLst>
            </p:cNvPr>
            <p:cNvSpPr txBox="1"/>
            <p:nvPr/>
          </p:nvSpPr>
          <p:spPr>
            <a:xfrm>
              <a:off x="667801" y="2931580"/>
              <a:ext cx="2496526" cy="369332"/>
            </a:xfrm>
            <a:prstGeom prst="rect">
              <a:avLst/>
            </a:prstGeom>
            <a:noFill/>
          </p:spPr>
          <p:txBody>
            <a:bodyPr wrap="square" rtlCol="0">
              <a:spAutoFit/>
            </a:bodyPr>
            <a:lstStyle/>
            <a:p>
              <a:pPr algn="ctr"/>
              <a:r>
                <a:rPr lang="en-US" b="1" dirty="0"/>
                <a:t>Common Attributes</a:t>
              </a:r>
            </a:p>
          </p:txBody>
        </p:sp>
        <p:sp>
          <p:nvSpPr>
            <p:cNvPr id="14" name="TextBox 13">
              <a:extLst>
                <a:ext uri="{FF2B5EF4-FFF2-40B4-BE49-F238E27FC236}">
                  <a16:creationId xmlns:a16="http://schemas.microsoft.com/office/drawing/2014/main" id="{772265A3-088E-DEAA-F8A8-AF42D60C1484}"/>
                </a:ext>
              </a:extLst>
            </p:cNvPr>
            <p:cNvSpPr txBox="1"/>
            <p:nvPr/>
          </p:nvSpPr>
          <p:spPr>
            <a:xfrm>
              <a:off x="867341" y="3417821"/>
              <a:ext cx="275690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Current Location</a:t>
              </a:r>
            </a:p>
            <a:p>
              <a:pPr marL="285750" indent="-285750">
                <a:buFont typeface="Arial" panose="020B0604020202020204" pitchFamily="34" charset="0"/>
                <a:buChar char="•"/>
              </a:pPr>
              <a:r>
                <a:rPr lang="en-US" sz="1600" dirty="0">
                  <a:solidFill>
                    <a:schemeClr val="bg1"/>
                  </a:solidFill>
                </a:rPr>
                <a:t>Item</a:t>
              </a:r>
            </a:p>
            <a:p>
              <a:pPr marL="285750" indent="-285750">
                <a:buFont typeface="Arial" panose="020B0604020202020204" pitchFamily="34" charset="0"/>
                <a:buChar char="•"/>
              </a:pPr>
              <a:r>
                <a:rPr lang="en-US" sz="1600" dirty="0">
                  <a:solidFill>
                    <a:schemeClr val="bg1"/>
                  </a:solidFill>
                </a:rPr>
                <a:t>Quantity</a:t>
              </a:r>
            </a:p>
          </p:txBody>
        </p:sp>
      </p:grpSp>
      <p:grpSp>
        <p:nvGrpSpPr>
          <p:cNvPr id="21" name="Group 20">
            <a:extLst>
              <a:ext uri="{FF2B5EF4-FFF2-40B4-BE49-F238E27FC236}">
                <a16:creationId xmlns:a16="http://schemas.microsoft.com/office/drawing/2014/main" id="{9C433F9E-3343-F4A9-8DBB-8A8CACA3B482}"/>
              </a:ext>
            </a:extLst>
          </p:cNvPr>
          <p:cNvGrpSpPr/>
          <p:nvPr/>
        </p:nvGrpSpPr>
        <p:grpSpPr>
          <a:xfrm>
            <a:off x="609143" y="4445305"/>
            <a:ext cx="6135913" cy="1681822"/>
            <a:chOff x="609143" y="4445305"/>
            <a:chExt cx="6135913" cy="1681822"/>
          </a:xfrm>
        </p:grpSpPr>
        <p:sp>
          <p:nvSpPr>
            <p:cNvPr id="17" name="Rectangle 16">
              <a:extLst>
                <a:ext uri="{FF2B5EF4-FFF2-40B4-BE49-F238E27FC236}">
                  <a16:creationId xmlns:a16="http://schemas.microsoft.com/office/drawing/2014/main" id="{E2F78947-2A4C-412D-15F0-CA47567426EC}"/>
                </a:ext>
              </a:extLst>
            </p:cNvPr>
            <p:cNvSpPr/>
            <p:nvPr/>
          </p:nvSpPr>
          <p:spPr>
            <a:xfrm>
              <a:off x="609143" y="4445305"/>
              <a:ext cx="6135913" cy="168182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A957A89-CF73-8CC1-93B9-7FC1432DBC39}"/>
                </a:ext>
              </a:extLst>
            </p:cNvPr>
            <p:cNvPicPr>
              <a:picLocks noChangeAspect="1"/>
            </p:cNvPicPr>
            <p:nvPr/>
          </p:nvPicPr>
          <p:blipFill>
            <a:blip r:embed="rId5"/>
            <a:stretch>
              <a:fillRect/>
            </a:stretch>
          </p:blipFill>
          <p:spPr>
            <a:xfrm>
              <a:off x="2999368" y="4568731"/>
              <a:ext cx="3593430" cy="142204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6D7BBF8-86DA-17AF-7570-229CBD25A407}"/>
                </a:ext>
              </a:extLst>
            </p:cNvPr>
            <p:cNvSpPr txBox="1"/>
            <p:nvPr/>
          </p:nvSpPr>
          <p:spPr>
            <a:xfrm>
              <a:off x="924509" y="4483361"/>
              <a:ext cx="2697795" cy="646331"/>
            </a:xfrm>
            <a:prstGeom prst="rect">
              <a:avLst/>
            </a:prstGeom>
            <a:noFill/>
          </p:spPr>
          <p:txBody>
            <a:bodyPr wrap="square" rtlCol="0">
              <a:spAutoFit/>
            </a:bodyPr>
            <a:lstStyle/>
            <a:p>
              <a:r>
                <a:rPr lang="en-US" b="1" dirty="0"/>
                <a:t>Troubleshooting Attributes</a:t>
              </a:r>
            </a:p>
          </p:txBody>
        </p:sp>
        <p:sp>
          <p:nvSpPr>
            <p:cNvPr id="18" name="TextBox 17">
              <a:extLst>
                <a:ext uri="{FF2B5EF4-FFF2-40B4-BE49-F238E27FC236}">
                  <a16:creationId xmlns:a16="http://schemas.microsoft.com/office/drawing/2014/main" id="{E54068AE-52F8-76DF-6249-4C59F290BC4D}"/>
                </a:ext>
              </a:extLst>
            </p:cNvPr>
            <p:cNvSpPr txBox="1"/>
            <p:nvPr/>
          </p:nvSpPr>
          <p:spPr>
            <a:xfrm>
              <a:off x="920190" y="5137218"/>
              <a:ext cx="275690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Weight</a:t>
              </a:r>
            </a:p>
            <a:p>
              <a:pPr marL="285750" indent="-285750">
                <a:buFont typeface="Arial" panose="020B0604020202020204" pitchFamily="34" charset="0"/>
                <a:buChar char="•"/>
              </a:pPr>
              <a:r>
                <a:rPr lang="en-US" sz="1600" dirty="0">
                  <a:solidFill>
                    <a:schemeClr val="bg1"/>
                  </a:solidFill>
                </a:rPr>
                <a:t>Volume</a:t>
              </a:r>
            </a:p>
            <a:p>
              <a:pPr marL="285750" indent="-285750">
                <a:buFont typeface="Arial" panose="020B0604020202020204" pitchFamily="34" charset="0"/>
                <a:buChar char="•"/>
              </a:pPr>
              <a:r>
                <a:rPr lang="en-US" sz="1600" dirty="0">
                  <a:solidFill>
                    <a:schemeClr val="bg1"/>
                  </a:solidFill>
                </a:rPr>
                <a:t>LPN Size Type</a:t>
              </a:r>
            </a:p>
          </p:txBody>
        </p:sp>
      </p:grpSp>
      <p:sp>
        <p:nvSpPr>
          <p:cNvPr id="3" name="TextBox 2">
            <a:extLst>
              <a:ext uri="{FF2B5EF4-FFF2-40B4-BE49-F238E27FC236}">
                <a16:creationId xmlns:a16="http://schemas.microsoft.com/office/drawing/2014/main" id="{7EA6EB5A-8CE7-CF39-A394-5BA24506A2AC}"/>
              </a:ext>
            </a:extLst>
          </p:cNvPr>
          <p:cNvSpPr txBox="1"/>
          <p:nvPr/>
        </p:nvSpPr>
        <p:spPr>
          <a:xfrm>
            <a:off x="7875332" y="1141191"/>
            <a:ext cx="2929905" cy="892552"/>
          </a:xfrm>
          <a:prstGeom prst="rect">
            <a:avLst/>
          </a:prstGeom>
          <a:noFill/>
        </p:spPr>
        <p:txBody>
          <a:bodyPr wrap="none" rtlCol="0">
            <a:spAutoFit/>
          </a:bodyPr>
          <a:lstStyle/>
          <a:p>
            <a:r>
              <a:rPr lang="en-US" sz="2000" b="1" dirty="0">
                <a:solidFill>
                  <a:srgbClr val="FF0000"/>
                </a:solidFill>
              </a:rPr>
              <a:t>Case Locks</a:t>
            </a:r>
          </a:p>
          <a:p>
            <a:pPr marL="285750" indent="-285750">
              <a:buFont typeface="Arial" panose="020B0604020202020204" pitchFamily="34" charset="0"/>
              <a:buChar char="•"/>
            </a:pPr>
            <a:r>
              <a:rPr lang="en-US" sz="1600" dirty="0"/>
              <a:t>What are Case Locks and why</a:t>
            </a:r>
            <a:br>
              <a:rPr lang="en-US" sz="1600" dirty="0"/>
            </a:br>
            <a:r>
              <a:rPr lang="en-US" sz="1600" dirty="0"/>
              <a:t>do we need them?</a:t>
            </a:r>
            <a:endParaRPr lang="en-US" dirty="0"/>
          </a:p>
        </p:txBody>
      </p:sp>
      <p:grpSp>
        <p:nvGrpSpPr>
          <p:cNvPr id="25" name="Group 24">
            <a:extLst>
              <a:ext uri="{FF2B5EF4-FFF2-40B4-BE49-F238E27FC236}">
                <a16:creationId xmlns:a16="http://schemas.microsoft.com/office/drawing/2014/main" id="{170D50FF-542B-A994-9A26-170B2680A9F9}"/>
              </a:ext>
            </a:extLst>
          </p:cNvPr>
          <p:cNvGrpSpPr/>
          <p:nvPr/>
        </p:nvGrpSpPr>
        <p:grpSpPr>
          <a:xfrm>
            <a:off x="8712042" y="4576713"/>
            <a:ext cx="2216930" cy="1419006"/>
            <a:chOff x="7711450" y="4483361"/>
            <a:chExt cx="2216930" cy="1419006"/>
          </a:xfrm>
        </p:grpSpPr>
        <p:sp>
          <p:nvSpPr>
            <p:cNvPr id="9" name="Cube 8">
              <a:extLst>
                <a:ext uri="{FF2B5EF4-FFF2-40B4-BE49-F238E27FC236}">
                  <a16:creationId xmlns:a16="http://schemas.microsoft.com/office/drawing/2014/main" id="{CAD5FE0A-AC50-A9CC-13BF-84DAD317CBDF}"/>
                </a:ext>
              </a:extLst>
            </p:cNvPr>
            <p:cNvSpPr/>
            <p:nvPr/>
          </p:nvSpPr>
          <p:spPr>
            <a:xfrm>
              <a:off x="7711450" y="4483361"/>
              <a:ext cx="2216930" cy="141900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F461A6-55E4-4212-DF26-51B9B84D06D3}"/>
                </a:ext>
              </a:extLst>
            </p:cNvPr>
            <p:cNvPicPr>
              <a:picLocks noChangeAspect="1"/>
            </p:cNvPicPr>
            <p:nvPr/>
          </p:nvPicPr>
          <p:blipFill>
            <a:blip r:embed="rId6"/>
            <a:stretch>
              <a:fillRect/>
            </a:stretch>
          </p:blipFill>
          <p:spPr>
            <a:xfrm>
              <a:off x="8029133" y="4910133"/>
              <a:ext cx="1349043" cy="906308"/>
            </a:xfrm>
            <a:prstGeom prst="rect">
              <a:avLst/>
            </a:prstGeom>
          </p:spPr>
        </p:pic>
      </p:grpSp>
      <p:sp>
        <p:nvSpPr>
          <p:cNvPr id="23" name="TextBox 22">
            <a:extLst>
              <a:ext uri="{FF2B5EF4-FFF2-40B4-BE49-F238E27FC236}">
                <a16:creationId xmlns:a16="http://schemas.microsoft.com/office/drawing/2014/main" id="{99353A39-4E57-632B-E87C-35E018F66835}"/>
              </a:ext>
            </a:extLst>
          </p:cNvPr>
          <p:cNvSpPr txBox="1"/>
          <p:nvPr/>
        </p:nvSpPr>
        <p:spPr>
          <a:xfrm>
            <a:off x="7875332" y="2937731"/>
            <a:ext cx="3969834" cy="646331"/>
          </a:xfrm>
          <a:prstGeom prst="rect">
            <a:avLst/>
          </a:prstGeom>
          <a:noFill/>
        </p:spPr>
        <p:txBody>
          <a:bodyPr wrap="square" rtlCol="0">
            <a:spAutoFit/>
          </a:bodyPr>
          <a:lstStyle/>
          <a:p>
            <a:r>
              <a:rPr lang="en-US" sz="2000" b="1" dirty="0">
                <a:solidFill>
                  <a:srgbClr val="FF0000"/>
                </a:solidFill>
              </a:rPr>
              <a:t>Case Lock Activity:</a:t>
            </a:r>
            <a:br>
              <a:rPr lang="en-US" sz="2000" b="1" dirty="0">
                <a:solidFill>
                  <a:srgbClr val="FF0000"/>
                </a:solidFill>
              </a:rPr>
            </a:br>
            <a:r>
              <a:rPr lang="en-US" sz="1600" dirty="0"/>
              <a:t>1. Review Case Lock QRM</a:t>
            </a:r>
          </a:p>
        </p:txBody>
      </p:sp>
      <p:sp>
        <p:nvSpPr>
          <p:cNvPr id="24" name="TextBox 23">
            <a:extLst>
              <a:ext uri="{FF2B5EF4-FFF2-40B4-BE49-F238E27FC236}">
                <a16:creationId xmlns:a16="http://schemas.microsoft.com/office/drawing/2014/main" id="{AA9672B1-07DB-E789-03DD-CBF8A93340B1}"/>
              </a:ext>
            </a:extLst>
          </p:cNvPr>
          <p:cNvSpPr txBox="1"/>
          <p:nvPr/>
        </p:nvSpPr>
        <p:spPr>
          <a:xfrm>
            <a:off x="7875332" y="2018121"/>
            <a:ext cx="3299814"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Case Locks is a method of flagging</a:t>
            </a:r>
            <a:br>
              <a:rPr lang="en-US" sz="1600" dirty="0"/>
            </a:br>
            <a:r>
              <a:rPr lang="en-US" sz="1600" dirty="0"/>
              <a:t>iLPN inventory to make them</a:t>
            </a:r>
            <a:br>
              <a:rPr lang="en-US" sz="1600" dirty="0"/>
            </a:br>
            <a:r>
              <a:rPr lang="en-US" sz="1600" dirty="0"/>
              <a:t>unallocable in either WM or HH1</a:t>
            </a:r>
          </a:p>
        </p:txBody>
      </p:sp>
      <p:sp>
        <p:nvSpPr>
          <p:cNvPr id="26" name="TextBox 25">
            <a:extLst>
              <a:ext uri="{FF2B5EF4-FFF2-40B4-BE49-F238E27FC236}">
                <a16:creationId xmlns:a16="http://schemas.microsoft.com/office/drawing/2014/main" id="{82B1AB20-1D1E-98EA-01B8-68A45AC50BD5}"/>
              </a:ext>
            </a:extLst>
          </p:cNvPr>
          <p:cNvSpPr txBox="1"/>
          <p:nvPr/>
        </p:nvSpPr>
        <p:spPr>
          <a:xfrm>
            <a:off x="7875332" y="3534626"/>
            <a:ext cx="3118803" cy="338554"/>
          </a:xfrm>
          <a:prstGeom prst="rect">
            <a:avLst/>
          </a:prstGeom>
          <a:noFill/>
        </p:spPr>
        <p:txBody>
          <a:bodyPr wrap="none" rtlCol="0">
            <a:spAutoFit/>
          </a:bodyPr>
          <a:lstStyle/>
          <a:p>
            <a:r>
              <a:rPr lang="en-US" sz="1600" dirty="0"/>
              <a:t>2. How to view Case Locks in the UI</a:t>
            </a:r>
          </a:p>
        </p:txBody>
      </p:sp>
      <p:sp>
        <p:nvSpPr>
          <p:cNvPr id="29" name="TextBox 28">
            <a:extLst>
              <a:ext uri="{FF2B5EF4-FFF2-40B4-BE49-F238E27FC236}">
                <a16:creationId xmlns:a16="http://schemas.microsoft.com/office/drawing/2014/main" id="{8AE57A7B-A0FD-787F-4276-3D2CE9F00C94}"/>
              </a:ext>
            </a:extLst>
          </p:cNvPr>
          <p:cNvSpPr txBox="1"/>
          <p:nvPr/>
        </p:nvSpPr>
        <p:spPr>
          <a:xfrm>
            <a:off x="7875332" y="3862397"/>
            <a:ext cx="3219792" cy="338554"/>
          </a:xfrm>
          <a:prstGeom prst="rect">
            <a:avLst/>
          </a:prstGeom>
          <a:noFill/>
        </p:spPr>
        <p:txBody>
          <a:bodyPr wrap="none" rtlCol="0">
            <a:spAutoFit/>
          </a:bodyPr>
          <a:lstStyle/>
          <a:p>
            <a:r>
              <a:rPr lang="en-US" sz="1600" dirty="0"/>
              <a:t>3. How to view Case Locks in the MC</a:t>
            </a:r>
          </a:p>
        </p:txBody>
      </p:sp>
    </p:spTree>
    <p:extLst>
      <p:ext uri="{BB962C8B-B14F-4D97-AF65-F5344CB8AC3E}">
        <p14:creationId xmlns:p14="http://schemas.microsoft.com/office/powerpoint/2010/main" val="386170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6"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3FE671-054D-B3E8-B191-58DA26B43C3D}"/>
              </a:ext>
            </a:extLst>
          </p:cNvPr>
          <p:cNvSpPr/>
          <p:nvPr/>
        </p:nvSpPr>
        <p:spPr>
          <a:xfrm>
            <a:off x="375461" y="2220905"/>
            <a:ext cx="3758245" cy="38876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BC77E99-59BF-134C-1C81-64B12885B8F2}"/>
              </a:ext>
            </a:extLst>
          </p:cNvPr>
          <p:cNvSpPr/>
          <p:nvPr/>
        </p:nvSpPr>
        <p:spPr>
          <a:xfrm>
            <a:off x="4170126" y="1535867"/>
            <a:ext cx="7628203" cy="69099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2D637ED-1256-E83B-76F3-2D91295B7E97}"/>
              </a:ext>
            </a:extLst>
          </p:cNvPr>
          <p:cNvSpPr/>
          <p:nvPr/>
        </p:nvSpPr>
        <p:spPr>
          <a:xfrm>
            <a:off x="4170126" y="2218044"/>
            <a:ext cx="7646413" cy="3887635"/>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10E1A20-2166-8E80-0FE7-4B4ABA4F729E}"/>
              </a:ext>
            </a:extLst>
          </p:cNvPr>
          <p:cNvSpPr txBox="1"/>
          <p:nvPr/>
        </p:nvSpPr>
        <p:spPr>
          <a:xfrm>
            <a:off x="2935705" y="336988"/>
            <a:ext cx="63205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Putaway: Tasks</a:t>
            </a:r>
          </a:p>
        </p:txBody>
      </p:sp>
      <p:sp>
        <p:nvSpPr>
          <p:cNvPr id="5" name="TextBox 4">
            <a:extLst>
              <a:ext uri="{FF2B5EF4-FFF2-40B4-BE49-F238E27FC236}">
                <a16:creationId xmlns:a16="http://schemas.microsoft.com/office/drawing/2014/main" id="{18D41B8C-1312-D5A9-2467-08175BC66C50}"/>
              </a:ext>
            </a:extLst>
          </p:cNvPr>
          <p:cNvSpPr txBox="1"/>
          <p:nvPr/>
        </p:nvSpPr>
        <p:spPr>
          <a:xfrm>
            <a:off x="3178098" y="1006906"/>
            <a:ext cx="66832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Picking Supervisor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View Putaway Tasks in WM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9D571F0-E5F7-B1F2-8849-A9365CAD5A53}"/>
              </a:ext>
            </a:extLst>
          </p:cNvPr>
          <p:cNvSpPr/>
          <p:nvPr/>
        </p:nvSpPr>
        <p:spPr>
          <a:xfrm>
            <a:off x="375461" y="1528545"/>
            <a:ext cx="3758245" cy="698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04086105-E2D8-0807-4F5F-740601B1825F}"/>
              </a:ext>
            </a:extLst>
          </p:cNvPr>
          <p:cNvGrpSpPr/>
          <p:nvPr/>
        </p:nvGrpSpPr>
        <p:grpSpPr>
          <a:xfrm>
            <a:off x="440679" y="1564052"/>
            <a:ext cx="3611036" cy="3724014"/>
            <a:chOff x="440679" y="1564052"/>
            <a:chExt cx="3611036" cy="3724014"/>
          </a:xfrm>
        </p:grpSpPr>
        <p:sp>
          <p:nvSpPr>
            <p:cNvPr id="9" name="TextBox 8">
              <a:extLst>
                <a:ext uri="{FF2B5EF4-FFF2-40B4-BE49-F238E27FC236}">
                  <a16:creationId xmlns:a16="http://schemas.microsoft.com/office/drawing/2014/main" id="{6C71BB73-939C-4519-8D5C-565F4051EBCD}"/>
                </a:ext>
              </a:extLst>
            </p:cNvPr>
            <p:cNvSpPr txBox="1"/>
            <p:nvPr/>
          </p:nvSpPr>
          <p:spPr>
            <a:xfrm>
              <a:off x="641245" y="2648625"/>
              <a:ext cx="3330277" cy="2639441"/>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a:t>
              </a:r>
              <a:r>
                <a:rPr lang="en-US" sz="1600" b="1" dirty="0">
                  <a:solidFill>
                    <a:prstClr val="black"/>
                  </a:solidFill>
                  <a:latin typeface="Calibri" panose="020F0502020204030204" pitchFamily="34" charset="0"/>
                  <a:cs typeface="Calibri" panose="020F0502020204030204" pitchFamily="34" charset="0"/>
                </a:rPr>
                <a:t>Inventory Need</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Type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11 </a:t>
              </a: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Putaway</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full iLPN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Header Status to include everything from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drop zone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Progress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WG/WA</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Apply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311F2363-8B3F-5775-A127-B35732824C40}"/>
                </a:ext>
              </a:extLst>
            </p:cNvPr>
            <p:cNvSpPr txBox="1"/>
            <p:nvPr/>
          </p:nvSpPr>
          <p:spPr>
            <a:xfrm>
              <a:off x="440679" y="1564052"/>
              <a:ext cx="3611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Steps to View Outstanding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Putaway</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Tasks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5" name="Straight Connector 14">
            <a:extLst>
              <a:ext uri="{FF2B5EF4-FFF2-40B4-BE49-F238E27FC236}">
                <a16:creationId xmlns:a16="http://schemas.microsoft.com/office/drawing/2014/main" id="{5239EFCC-DCDC-9D28-5209-3E401B8EC8D9}"/>
              </a:ext>
            </a:extLst>
          </p:cNvPr>
          <p:cNvCxnSpPr>
            <a:cxnSpLocks/>
            <a:stCxn id="8" idx="0"/>
            <a:endCxn id="8" idx="2"/>
          </p:cNvCxnSpPr>
          <p:nvPr/>
        </p:nvCxnSpPr>
        <p:spPr>
          <a:xfrm>
            <a:off x="7993333" y="2218044"/>
            <a:ext cx="0" cy="38876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5A28AB6-AA58-A8C6-247F-90A27CD2A619}"/>
              </a:ext>
            </a:extLst>
          </p:cNvPr>
          <p:cNvGrpSpPr/>
          <p:nvPr/>
        </p:nvGrpSpPr>
        <p:grpSpPr>
          <a:xfrm>
            <a:off x="4547624" y="1689903"/>
            <a:ext cx="7090176" cy="4880449"/>
            <a:chOff x="4547624" y="1689903"/>
            <a:chExt cx="7090176" cy="4880449"/>
          </a:xfrm>
        </p:grpSpPr>
        <p:sp>
          <p:nvSpPr>
            <p:cNvPr id="3" name="TextBox 2">
              <a:extLst>
                <a:ext uri="{FF2B5EF4-FFF2-40B4-BE49-F238E27FC236}">
                  <a16:creationId xmlns:a16="http://schemas.microsoft.com/office/drawing/2014/main" id="{033A25FB-0602-2621-7090-C0AFFFCB8D78}"/>
                </a:ext>
              </a:extLst>
            </p:cNvPr>
            <p:cNvSpPr txBox="1"/>
            <p:nvPr/>
          </p:nvSpPr>
          <p:spPr>
            <a:xfrm>
              <a:off x="8191938" y="2453584"/>
              <a:ext cx="3445862" cy="4116768"/>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arenR" startAt="7"/>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Type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Monitor Putaway Tasks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Filter Name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Description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fields</a:t>
              </a:r>
            </a:p>
            <a:p>
              <a:pPr marL="342900" marR="0" lvl="0" indent="-342900" algn="l" defTabSz="914400" rtl="0" eaLnBrk="1" fontAlgn="auto" latinLnBrk="0" hangingPunct="1">
                <a:lnSpc>
                  <a:spcPct val="150000"/>
                </a:lnSpc>
                <a:spcBef>
                  <a:spcPts val="0"/>
                </a:spcBef>
                <a:spcAft>
                  <a:spcPts val="0"/>
                </a:spcAft>
                <a:buClrTx/>
                <a:buSzTx/>
                <a:buFont typeface="+mj-lt"/>
                <a:buAutoNum type="arabicParenR" startAt="7"/>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a:t>
              </a:r>
              <a:r>
                <a:rPr lang="en-US" sz="1600" b="1" dirty="0">
                  <a:solidFill>
                    <a:prstClr val="black"/>
                  </a:solidFill>
                  <a:latin typeface="Calibri" panose="020F0502020204030204" pitchFamily="34" charset="0"/>
                  <a:cs typeface="Calibri" panose="020F0502020204030204" pitchFamily="34" charset="0"/>
                </a:rPr>
                <a:t>Inventory Need Type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“11 </a:t>
              </a: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Putaway</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full </a:t>
              </a: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iLPN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mj-lt"/>
                <a:buAutoNum type="arabicParenR" startAt="7"/>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Header Status to include everything from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drop zone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Progress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mj-lt"/>
                <a:buAutoNum type="arabicParenR" startAt="7"/>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Current Start WG/WA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mj-lt"/>
                <a:buAutoNum type="arabicParenR" startAt="7"/>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Press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Save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Apply</a:t>
              </a:r>
            </a:p>
            <a:p>
              <a:pPr marL="342900" marR="0" lvl="0" indent="-342900" algn="l" defTabSz="914400" rtl="0" eaLnBrk="1" fontAlgn="auto" latinLnBrk="0" hangingPunct="1">
                <a:lnSpc>
                  <a:spcPct val="150000"/>
                </a:lnSpc>
                <a:spcBef>
                  <a:spcPts val="0"/>
                </a:spcBef>
                <a:spcAft>
                  <a:spcPts val="0"/>
                </a:spcAft>
                <a:buClrTx/>
                <a:buSzTx/>
                <a:buFont typeface="+mj-lt"/>
                <a:buAutoNum type="arabicParenR" startAt="7"/>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80C49DD6-15FE-1283-42B5-8EDAE9FF11B4}"/>
                </a:ext>
              </a:extLst>
            </p:cNvPr>
            <p:cNvSpPr txBox="1"/>
            <p:nvPr/>
          </p:nvSpPr>
          <p:spPr>
            <a:xfrm>
              <a:off x="4547624" y="2478925"/>
              <a:ext cx="3266816" cy="3008772"/>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Navigate UI: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Tasks</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Press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[Quick Filter]</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From the drop-down list, select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[Saved Filter]</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on the downward arrow to the right of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Apply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Press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Configure</a:t>
              </a:r>
            </a:p>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Press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a:t>
              </a:r>
            </a:p>
          </p:txBody>
        </p:sp>
        <p:sp>
          <p:nvSpPr>
            <p:cNvPr id="12" name="TextBox 11">
              <a:extLst>
                <a:ext uri="{FF2B5EF4-FFF2-40B4-BE49-F238E27FC236}">
                  <a16:creationId xmlns:a16="http://schemas.microsoft.com/office/drawing/2014/main" id="{5DCADF2F-8B8A-786E-9793-CC3BB224B45B}"/>
                </a:ext>
              </a:extLst>
            </p:cNvPr>
            <p:cNvSpPr txBox="1"/>
            <p:nvPr/>
          </p:nvSpPr>
          <p:spPr>
            <a:xfrm>
              <a:off x="6743179" y="1689903"/>
              <a:ext cx="21995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Steps to Save Filter</a:t>
              </a:r>
            </a:p>
          </p:txBody>
        </p:sp>
      </p:grpSp>
      <p:sp>
        <p:nvSpPr>
          <p:cNvPr id="13" name="Right Triangle 12">
            <a:extLst>
              <a:ext uri="{FF2B5EF4-FFF2-40B4-BE49-F238E27FC236}">
                <a16:creationId xmlns:a16="http://schemas.microsoft.com/office/drawing/2014/main" id="{2F328E11-3367-9ED0-7061-E66877639901}"/>
              </a:ext>
            </a:extLst>
          </p:cNvPr>
          <p:cNvSpPr/>
          <p:nvPr/>
        </p:nvSpPr>
        <p:spPr>
          <a:xfrm>
            <a:off x="393671" y="1535867"/>
            <a:ext cx="665695" cy="682177"/>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2EA578C5-22F8-1058-6D50-AA4053008B34}"/>
              </a:ext>
            </a:extLst>
          </p:cNvPr>
          <p:cNvSpPr/>
          <p:nvPr/>
        </p:nvSpPr>
        <p:spPr>
          <a:xfrm>
            <a:off x="4170556" y="1527717"/>
            <a:ext cx="665265" cy="674314"/>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CB9CEE-DFBA-D1DD-EF38-609BFBB7940B}"/>
              </a:ext>
            </a:extLst>
          </p:cNvPr>
          <p:cNvSpPr/>
          <p:nvPr/>
        </p:nvSpPr>
        <p:spPr>
          <a:xfrm>
            <a:off x="1188522" y="132849"/>
            <a:ext cx="9814957" cy="92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Putaway: Process Walkthrough </a:t>
            </a:r>
          </a:p>
        </p:txBody>
      </p:sp>
      <p:grpSp>
        <p:nvGrpSpPr>
          <p:cNvPr id="23" name="Group 22">
            <a:extLst>
              <a:ext uri="{FF2B5EF4-FFF2-40B4-BE49-F238E27FC236}">
                <a16:creationId xmlns:a16="http://schemas.microsoft.com/office/drawing/2014/main" id="{5B491775-55E0-89DB-5CE4-773862886F52}"/>
              </a:ext>
            </a:extLst>
          </p:cNvPr>
          <p:cNvGrpSpPr/>
          <p:nvPr/>
        </p:nvGrpSpPr>
        <p:grpSpPr>
          <a:xfrm>
            <a:off x="57850" y="2226084"/>
            <a:ext cx="2689524" cy="1307190"/>
            <a:chOff x="57850" y="2226084"/>
            <a:chExt cx="2689524" cy="1307190"/>
          </a:xfrm>
        </p:grpSpPr>
        <p:sp>
          <p:nvSpPr>
            <p:cNvPr id="2" name="Arrow: Right 1">
              <a:extLst>
                <a:ext uri="{FF2B5EF4-FFF2-40B4-BE49-F238E27FC236}">
                  <a16:creationId xmlns:a16="http://schemas.microsoft.com/office/drawing/2014/main" id="{2EE1465D-225B-87B5-FE83-3CBCF3F10C2A}"/>
                </a:ext>
              </a:extLst>
            </p:cNvPr>
            <p:cNvSpPr/>
            <p:nvPr/>
          </p:nvSpPr>
          <p:spPr>
            <a:xfrm rot="20121273">
              <a:off x="1008830" y="2226084"/>
              <a:ext cx="1738544" cy="9262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Receiving </a:t>
              </a:r>
            </a:p>
          </p:txBody>
        </p:sp>
        <p:pic>
          <p:nvPicPr>
            <p:cNvPr id="10" name="Graphic 9" descr="Shoe footprints with solid fill">
              <a:extLst>
                <a:ext uri="{FF2B5EF4-FFF2-40B4-BE49-F238E27FC236}">
                  <a16:creationId xmlns:a16="http://schemas.microsoft.com/office/drawing/2014/main" id="{33074D2C-0780-AC44-F92F-F12293CBEA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62894">
              <a:off x="57850" y="2618874"/>
              <a:ext cx="914400" cy="914400"/>
            </a:xfrm>
            <a:prstGeom prst="rect">
              <a:avLst/>
            </a:prstGeom>
          </p:spPr>
        </p:pic>
      </p:grpSp>
      <p:grpSp>
        <p:nvGrpSpPr>
          <p:cNvPr id="24" name="Group 23">
            <a:extLst>
              <a:ext uri="{FF2B5EF4-FFF2-40B4-BE49-F238E27FC236}">
                <a16:creationId xmlns:a16="http://schemas.microsoft.com/office/drawing/2014/main" id="{694989FF-368B-EB33-8281-7A42EA87A222}"/>
              </a:ext>
            </a:extLst>
          </p:cNvPr>
          <p:cNvGrpSpPr/>
          <p:nvPr/>
        </p:nvGrpSpPr>
        <p:grpSpPr>
          <a:xfrm>
            <a:off x="2670999" y="1584586"/>
            <a:ext cx="2967922" cy="1164412"/>
            <a:chOff x="2653605" y="1868332"/>
            <a:chExt cx="2967922" cy="1164412"/>
          </a:xfrm>
        </p:grpSpPr>
        <p:sp>
          <p:nvSpPr>
            <p:cNvPr id="3" name="Arrow: Right 2">
              <a:extLst>
                <a:ext uri="{FF2B5EF4-FFF2-40B4-BE49-F238E27FC236}">
                  <a16:creationId xmlns:a16="http://schemas.microsoft.com/office/drawing/2014/main" id="{6030E5F9-B247-9E2A-6157-14857C7CA858}"/>
                </a:ext>
              </a:extLst>
            </p:cNvPr>
            <p:cNvSpPr/>
            <p:nvPr/>
          </p:nvSpPr>
          <p:spPr>
            <a:xfrm rot="20986514">
              <a:off x="3655095" y="1868332"/>
              <a:ext cx="1966432" cy="9262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Staging </a:t>
              </a:r>
            </a:p>
          </p:txBody>
        </p:sp>
        <p:pic>
          <p:nvPicPr>
            <p:cNvPr id="11" name="Graphic 10" descr="Shoe footprints with solid fill">
              <a:extLst>
                <a:ext uri="{FF2B5EF4-FFF2-40B4-BE49-F238E27FC236}">
                  <a16:creationId xmlns:a16="http://schemas.microsoft.com/office/drawing/2014/main" id="{B8795558-3244-EA39-230B-CD12C93AB5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62894">
              <a:off x="2653605" y="2118344"/>
              <a:ext cx="914400" cy="914400"/>
            </a:xfrm>
            <a:prstGeom prst="rect">
              <a:avLst/>
            </a:prstGeom>
          </p:spPr>
        </p:pic>
      </p:grpSp>
      <p:grpSp>
        <p:nvGrpSpPr>
          <p:cNvPr id="25" name="Group 24">
            <a:extLst>
              <a:ext uri="{FF2B5EF4-FFF2-40B4-BE49-F238E27FC236}">
                <a16:creationId xmlns:a16="http://schemas.microsoft.com/office/drawing/2014/main" id="{C3441E23-C39B-85C5-B833-CED4AA7FA54A}"/>
              </a:ext>
            </a:extLst>
          </p:cNvPr>
          <p:cNvGrpSpPr/>
          <p:nvPr/>
        </p:nvGrpSpPr>
        <p:grpSpPr>
          <a:xfrm>
            <a:off x="5705519" y="1370825"/>
            <a:ext cx="2978367" cy="1097925"/>
            <a:chOff x="5708617" y="1690745"/>
            <a:chExt cx="2978367" cy="1097925"/>
          </a:xfrm>
        </p:grpSpPr>
        <p:sp>
          <p:nvSpPr>
            <p:cNvPr id="5" name="Arrow: Right 4">
              <a:extLst>
                <a:ext uri="{FF2B5EF4-FFF2-40B4-BE49-F238E27FC236}">
                  <a16:creationId xmlns:a16="http://schemas.microsoft.com/office/drawing/2014/main" id="{84B50D17-7891-357B-BC89-93A925B9F090}"/>
                </a:ext>
              </a:extLst>
            </p:cNvPr>
            <p:cNvSpPr/>
            <p:nvPr/>
          </p:nvSpPr>
          <p:spPr>
            <a:xfrm>
              <a:off x="6753097" y="1690745"/>
              <a:ext cx="1933887" cy="9262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Drop Zone </a:t>
              </a:r>
            </a:p>
          </p:txBody>
        </p:sp>
        <p:pic>
          <p:nvPicPr>
            <p:cNvPr id="12" name="Graphic 11" descr="Shoe footprints with solid fill">
              <a:extLst>
                <a:ext uri="{FF2B5EF4-FFF2-40B4-BE49-F238E27FC236}">
                  <a16:creationId xmlns:a16="http://schemas.microsoft.com/office/drawing/2014/main" id="{548AA957-D9C4-5F4F-0C46-A313D9572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62894">
              <a:off x="5708617" y="1874270"/>
              <a:ext cx="914400" cy="914400"/>
            </a:xfrm>
            <a:prstGeom prst="rect">
              <a:avLst/>
            </a:prstGeom>
          </p:spPr>
        </p:pic>
      </p:grpSp>
      <p:grpSp>
        <p:nvGrpSpPr>
          <p:cNvPr id="26" name="Group 25">
            <a:extLst>
              <a:ext uri="{FF2B5EF4-FFF2-40B4-BE49-F238E27FC236}">
                <a16:creationId xmlns:a16="http://schemas.microsoft.com/office/drawing/2014/main" id="{6DF2B832-0872-146D-9EA3-1909C7AFEE16}"/>
              </a:ext>
            </a:extLst>
          </p:cNvPr>
          <p:cNvGrpSpPr/>
          <p:nvPr/>
        </p:nvGrpSpPr>
        <p:grpSpPr>
          <a:xfrm>
            <a:off x="8732012" y="1205891"/>
            <a:ext cx="2832338" cy="1164975"/>
            <a:chOff x="8703234" y="1474979"/>
            <a:chExt cx="2832338" cy="1164975"/>
          </a:xfrm>
        </p:grpSpPr>
        <p:sp>
          <p:nvSpPr>
            <p:cNvPr id="4" name="Arrow: Right 3">
              <a:extLst>
                <a:ext uri="{FF2B5EF4-FFF2-40B4-BE49-F238E27FC236}">
                  <a16:creationId xmlns:a16="http://schemas.microsoft.com/office/drawing/2014/main" id="{0A7C498A-7E88-AC53-E513-6C059078780D}"/>
                </a:ext>
              </a:extLst>
            </p:cNvPr>
            <p:cNvSpPr/>
            <p:nvPr/>
          </p:nvSpPr>
          <p:spPr>
            <a:xfrm rot="21159037">
              <a:off x="9601685" y="1474979"/>
              <a:ext cx="1933887" cy="9262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Reserve </a:t>
              </a:r>
            </a:p>
          </p:txBody>
        </p:sp>
        <p:pic>
          <p:nvPicPr>
            <p:cNvPr id="13" name="Graphic 12" descr="Shoe footprints with solid fill">
              <a:extLst>
                <a:ext uri="{FF2B5EF4-FFF2-40B4-BE49-F238E27FC236}">
                  <a16:creationId xmlns:a16="http://schemas.microsoft.com/office/drawing/2014/main" id="{DB770EB6-3AE0-2134-45AF-31F67B3B72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62894">
              <a:off x="8703234" y="1725554"/>
              <a:ext cx="914400" cy="914400"/>
            </a:xfrm>
            <a:prstGeom prst="rect">
              <a:avLst/>
            </a:prstGeom>
          </p:spPr>
        </p:pic>
      </p:grpSp>
      <p:grpSp>
        <p:nvGrpSpPr>
          <p:cNvPr id="22" name="Group 21">
            <a:extLst>
              <a:ext uri="{FF2B5EF4-FFF2-40B4-BE49-F238E27FC236}">
                <a16:creationId xmlns:a16="http://schemas.microsoft.com/office/drawing/2014/main" id="{085E377A-72FE-F62D-313F-38D350E9FE4E}"/>
              </a:ext>
            </a:extLst>
          </p:cNvPr>
          <p:cNvGrpSpPr/>
          <p:nvPr/>
        </p:nvGrpSpPr>
        <p:grpSpPr>
          <a:xfrm>
            <a:off x="0" y="2297546"/>
            <a:ext cx="12306595" cy="4043546"/>
            <a:chOff x="0" y="2293086"/>
            <a:chExt cx="12306595" cy="4043546"/>
          </a:xfrm>
        </p:grpSpPr>
        <p:sp>
          <p:nvSpPr>
            <p:cNvPr id="17" name="Rectangle 16">
              <a:extLst>
                <a:ext uri="{FF2B5EF4-FFF2-40B4-BE49-F238E27FC236}">
                  <a16:creationId xmlns:a16="http://schemas.microsoft.com/office/drawing/2014/main" id="{36EC682A-7346-57AD-AD17-538C20BF8C3C}"/>
                </a:ext>
              </a:extLst>
            </p:cNvPr>
            <p:cNvSpPr/>
            <p:nvPr/>
          </p:nvSpPr>
          <p:spPr>
            <a:xfrm>
              <a:off x="0" y="3994484"/>
              <a:ext cx="12192000" cy="2342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802DD19-8C72-1CD7-C9D9-D754C605F192}"/>
                </a:ext>
              </a:extLst>
            </p:cNvPr>
            <p:cNvSpPr/>
            <p:nvPr/>
          </p:nvSpPr>
          <p:spPr>
            <a:xfrm>
              <a:off x="48126" y="2293086"/>
              <a:ext cx="12258469" cy="1989221"/>
            </a:xfrm>
            <a:custGeom>
              <a:avLst/>
              <a:gdLst>
                <a:gd name="connsiteX0" fmla="*/ 0 w 12258469"/>
                <a:gd name="connsiteY0" fmla="*/ 1732547 h 1989221"/>
                <a:gd name="connsiteX1" fmla="*/ 144379 w 12258469"/>
                <a:gd name="connsiteY1" fmla="*/ 1716505 h 1989221"/>
                <a:gd name="connsiteX2" fmla="*/ 304800 w 12258469"/>
                <a:gd name="connsiteY2" fmla="*/ 1684421 h 1989221"/>
                <a:gd name="connsiteX3" fmla="*/ 368968 w 12258469"/>
                <a:gd name="connsiteY3" fmla="*/ 1652337 h 1989221"/>
                <a:gd name="connsiteX4" fmla="*/ 417095 w 12258469"/>
                <a:gd name="connsiteY4" fmla="*/ 1620252 h 1989221"/>
                <a:gd name="connsiteX5" fmla="*/ 465221 w 12258469"/>
                <a:gd name="connsiteY5" fmla="*/ 1604210 h 1989221"/>
                <a:gd name="connsiteX6" fmla="*/ 545432 w 12258469"/>
                <a:gd name="connsiteY6" fmla="*/ 1507958 h 1989221"/>
                <a:gd name="connsiteX7" fmla="*/ 737937 w 12258469"/>
                <a:gd name="connsiteY7" fmla="*/ 1411705 h 1989221"/>
                <a:gd name="connsiteX8" fmla="*/ 802105 w 12258469"/>
                <a:gd name="connsiteY8" fmla="*/ 1395663 h 1989221"/>
                <a:gd name="connsiteX9" fmla="*/ 898358 w 12258469"/>
                <a:gd name="connsiteY9" fmla="*/ 1363579 h 1989221"/>
                <a:gd name="connsiteX10" fmla="*/ 946484 w 12258469"/>
                <a:gd name="connsiteY10" fmla="*/ 1347537 h 1989221"/>
                <a:gd name="connsiteX11" fmla="*/ 1155032 w 12258469"/>
                <a:gd name="connsiteY11" fmla="*/ 1283368 h 1989221"/>
                <a:gd name="connsiteX12" fmla="*/ 1251284 w 12258469"/>
                <a:gd name="connsiteY12" fmla="*/ 1251284 h 1989221"/>
                <a:gd name="connsiteX13" fmla="*/ 1299411 w 12258469"/>
                <a:gd name="connsiteY13" fmla="*/ 1235242 h 1989221"/>
                <a:gd name="connsiteX14" fmla="*/ 1363579 w 12258469"/>
                <a:gd name="connsiteY14" fmla="*/ 1203158 h 1989221"/>
                <a:gd name="connsiteX15" fmla="*/ 1443789 w 12258469"/>
                <a:gd name="connsiteY15" fmla="*/ 1187116 h 1989221"/>
                <a:gd name="connsiteX16" fmla="*/ 1700463 w 12258469"/>
                <a:gd name="connsiteY16" fmla="*/ 1138989 h 1989221"/>
                <a:gd name="connsiteX17" fmla="*/ 1892968 w 12258469"/>
                <a:gd name="connsiteY17" fmla="*/ 1106905 h 1989221"/>
                <a:gd name="connsiteX18" fmla="*/ 2069432 w 12258469"/>
                <a:gd name="connsiteY18" fmla="*/ 1090863 h 1989221"/>
                <a:gd name="connsiteX19" fmla="*/ 2245895 w 12258469"/>
                <a:gd name="connsiteY19" fmla="*/ 1058779 h 1989221"/>
                <a:gd name="connsiteX20" fmla="*/ 2630905 w 12258469"/>
                <a:gd name="connsiteY20" fmla="*/ 1010652 h 1989221"/>
                <a:gd name="connsiteX21" fmla="*/ 2887579 w 12258469"/>
                <a:gd name="connsiteY21" fmla="*/ 978568 h 1989221"/>
                <a:gd name="connsiteX22" fmla="*/ 3224463 w 12258469"/>
                <a:gd name="connsiteY22" fmla="*/ 946484 h 1989221"/>
                <a:gd name="connsiteX23" fmla="*/ 3304674 w 12258469"/>
                <a:gd name="connsiteY23" fmla="*/ 930442 h 1989221"/>
                <a:gd name="connsiteX24" fmla="*/ 3449053 w 12258469"/>
                <a:gd name="connsiteY24" fmla="*/ 898358 h 1989221"/>
                <a:gd name="connsiteX25" fmla="*/ 3689684 w 12258469"/>
                <a:gd name="connsiteY25" fmla="*/ 866273 h 1989221"/>
                <a:gd name="connsiteX26" fmla="*/ 3769895 w 12258469"/>
                <a:gd name="connsiteY26" fmla="*/ 850231 h 1989221"/>
                <a:gd name="connsiteX27" fmla="*/ 4010526 w 12258469"/>
                <a:gd name="connsiteY27" fmla="*/ 753979 h 1989221"/>
                <a:gd name="connsiteX28" fmla="*/ 4154905 w 12258469"/>
                <a:gd name="connsiteY28" fmla="*/ 705852 h 1989221"/>
                <a:gd name="connsiteX29" fmla="*/ 4315326 w 12258469"/>
                <a:gd name="connsiteY29" fmla="*/ 689810 h 1989221"/>
                <a:gd name="connsiteX30" fmla="*/ 4411579 w 12258469"/>
                <a:gd name="connsiteY30" fmla="*/ 673768 h 1989221"/>
                <a:gd name="connsiteX31" fmla="*/ 5021179 w 12258469"/>
                <a:gd name="connsiteY31" fmla="*/ 689810 h 1989221"/>
                <a:gd name="connsiteX32" fmla="*/ 5149516 w 12258469"/>
                <a:gd name="connsiteY32" fmla="*/ 705852 h 1989221"/>
                <a:gd name="connsiteX33" fmla="*/ 5390147 w 12258469"/>
                <a:gd name="connsiteY33" fmla="*/ 721894 h 1989221"/>
                <a:gd name="connsiteX34" fmla="*/ 5775158 w 12258469"/>
                <a:gd name="connsiteY34" fmla="*/ 753979 h 1989221"/>
                <a:gd name="connsiteX35" fmla="*/ 6256421 w 12258469"/>
                <a:gd name="connsiteY35" fmla="*/ 737937 h 1989221"/>
                <a:gd name="connsiteX36" fmla="*/ 6368716 w 12258469"/>
                <a:gd name="connsiteY36" fmla="*/ 705852 h 1989221"/>
                <a:gd name="connsiteX37" fmla="*/ 6432884 w 12258469"/>
                <a:gd name="connsiteY37" fmla="*/ 689810 h 1989221"/>
                <a:gd name="connsiteX38" fmla="*/ 6721642 w 12258469"/>
                <a:gd name="connsiteY38" fmla="*/ 641684 h 1989221"/>
                <a:gd name="connsiteX39" fmla="*/ 7170821 w 12258469"/>
                <a:gd name="connsiteY39" fmla="*/ 529389 h 1989221"/>
                <a:gd name="connsiteX40" fmla="*/ 7395411 w 12258469"/>
                <a:gd name="connsiteY40" fmla="*/ 513347 h 1989221"/>
                <a:gd name="connsiteX41" fmla="*/ 7780421 w 12258469"/>
                <a:gd name="connsiteY41" fmla="*/ 465221 h 1989221"/>
                <a:gd name="connsiteX42" fmla="*/ 8357937 w 12258469"/>
                <a:gd name="connsiteY42" fmla="*/ 481263 h 1989221"/>
                <a:gd name="connsiteX43" fmla="*/ 8566484 w 12258469"/>
                <a:gd name="connsiteY43" fmla="*/ 513347 h 1989221"/>
                <a:gd name="connsiteX44" fmla="*/ 8807116 w 12258469"/>
                <a:gd name="connsiteY44" fmla="*/ 529389 h 1989221"/>
                <a:gd name="connsiteX45" fmla="*/ 9095874 w 12258469"/>
                <a:gd name="connsiteY45" fmla="*/ 561473 h 1989221"/>
                <a:gd name="connsiteX46" fmla="*/ 9785684 w 12258469"/>
                <a:gd name="connsiteY46" fmla="*/ 529389 h 1989221"/>
                <a:gd name="connsiteX47" fmla="*/ 10138611 w 12258469"/>
                <a:gd name="connsiteY47" fmla="*/ 449179 h 1989221"/>
                <a:gd name="connsiteX48" fmla="*/ 10523621 w 12258469"/>
                <a:gd name="connsiteY48" fmla="*/ 401052 h 1989221"/>
                <a:gd name="connsiteX49" fmla="*/ 11133221 w 12258469"/>
                <a:gd name="connsiteY49" fmla="*/ 304800 h 1989221"/>
                <a:gd name="connsiteX50" fmla="*/ 11518232 w 12258469"/>
                <a:gd name="connsiteY50" fmla="*/ 176463 h 1989221"/>
                <a:gd name="connsiteX51" fmla="*/ 11790947 w 12258469"/>
                <a:gd name="connsiteY51" fmla="*/ 80210 h 1989221"/>
                <a:gd name="connsiteX52" fmla="*/ 11855116 w 12258469"/>
                <a:gd name="connsiteY52" fmla="*/ 64168 h 1989221"/>
                <a:gd name="connsiteX53" fmla="*/ 12143874 w 12258469"/>
                <a:gd name="connsiteY53" fmla="*/ 0 h 1989221"/>
                <a:gd name="connsiteX54" fmla="*/ 12159916 w 12258469"/>
                <a:gd name="connsiteY54" fmla="*/ 1411705 h 1989221"/>
                <a:gd name="connsiteX55" fmla="*/ 12143874 w 12258469"/>
                <a:gd name="connsiteY55" fmla="*/ 1604210 h 1989221"/>
                <a:gd name="connsiteX56" fmla="*/ 12159916 w 12258469"/>
                <a:gd name="connsiteY56" fmla="*/ 1796716 h 1989221"/>
                <a:gd name="connsiteX57" fmla="*/ 12111789 w 12258469"/>
                <a:gd name="connsiteY57" fmla="*/ 1844842 h 1989221"/>
                <a:gd name="connsiteX58" fmla="*/ 10603832 w 12258469"/>
                <a:gd name="connsiteY58" fmla="*/ 1941094 h 1989221"/>
                <a:gd name="connsiteX59" fmla="*/ 9545053 w 12258469"/>
                <a:gd name="connsiteY59" fmla="*/ 1989221 h 1989221"/>
                <a:gd name="connsiteX60" fmla="*/ 8406063 w 12258469"/>
                <a:gd name="connsiteY60" fmla="*/ 1909010 h 1989221"/>
                <a:gd name="connsiteX61" fmla="*/ 6769768 w 12258469"/>
                <a:gd name="connsiteY61" fmla="*/ 1748589 h 1989221"/>
                <a:gd name="connsiteX62" fmla="*/ 6015789 w 12258469"/>
                <a:gd name="connsiteY62" fmla="*/ 1732547 h 1989221"/>
                <a:gd name="connsiteX63" fmla="*/ 3433011 w 12258469"/>
                <a:gd name="connsiteY63" fmla="*/ 1764631 h 1989221"/>
                <a:gd name="connsiteX64" fmla="*/ 3272589 w 12258469"/>
                <a:gd name="connsiteY64" fmla="*/ 1780673 h 1989221"/>
                <a:gd name="connsiteX65" fmla="*/ 2502568 w 12258469"/>
                <a:gd name="connsiteY65" fmla="*/ 1812758 h 1989221"/>
                <a:gd name="connsiteX66" fmla="*/ 2374232 w 12258469"/>
                <a:gd name="connsiteY66" fmla="*/ 1828800 h 1989221"/>
                <a:gd name="connsiteX67" fmla="*/ 2117558 w 12258469"/>
                <a:gd name="connsiteY67" fmla="*/ 1892968 h 1989221"/>
                <a:gd name="connsiteX68" fmla="*/ 2069432 w 12258469"/>
                <a:gd name="connsiteY68" fmla="*/ 1925052 h 1989221"/>
                <a:gd name="connsiteX69" fmla="*/ 1973179 w 12258469"/>
                <a:gd name="connsiteY69" fmla="*/ 1941094 h 1989221"/>
                <a:gd name="connsiteX70" fmla="*/ 1251284 w 12258469"/>
                <a:gd name="connsiteY70" fmla="*/ 1925052 h 1989221"/>
                <a:gd name="connsiteX71" fmla="*/ 866274 w 12258469"/>
                <a:gd name="connsiteY71" fmla="*/ 1876926 h 1989221"/>
                <a:gd name="connsiteX72" fmla="*/ 689811 w 12258469"/>
                <a:gd name="connsiteY72" fmla="*/ 1844842 h 1989221"/>
                <a:gd name="connsiteX73" fmla="*/ 577516 w 12258469"/>
                <a:gd name="connsiteY73" fmla="*/ 1828800 h 1989221"/>
                <a:gd name="connsiteX74" fmla="*/ 272716 w 12258469"/>
                <a:gd name="connsiteY74" fmla="*/ 1796716 h 1989221"/>
                <a:gd name="connsiteX75" fmla="*/ 64168 w 12258469"/>
                <a:gd name="connsiteY75" fmla="*/ 1796716 h 198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258469" h="1989221">
                  <a:moveTo>
                    <a:pt x="0" y="1732547"/>
                  </a:moveTo>
                  <a:cubicBezTo>
                    <a:pt x="48126" y="1727200"/>
                    <a:pt x="96549" y="1724057"/>
                    <a:pt x="144379" y="1716505"/>
                  </a:cubicBezTo>
                  <a:cubicBezTo>
                    <a:pt x="198244" y="1708000"/>
                    <a:pt x="304800" y="1684421"/>
                    <a:pt x="304800" y="1684421"/>
                  </a:cubicBezTo>
                  <a:cubicBezTo>
                    <a:pt x="326189" y="1673726"/>
                    <a:pt x="348205" y="1664202"/>
                    <a:pt x="368968" y="1652337"/>
                  </a:cubicBezTo>
                  <a:cubicBezTo>
                    <a:pt x="385708" y="1642771"/>
                    <a:pt x="399850" y="1628875"/>
                    <a:pt x="417095" y="1620252"/>
                  </a:cubicBezTo>
                  <a:cubicBezTo>
                    <a:pt x="432220" y="1612690"/>
                    <a:pt x="449179" y="1609557"/>
                    <a:pt x="465221" y="1604210"/>
                  </a:cubicBezTo>
                  <a:cubicBezTo>
                    <a:pt x="471722" y="1595541"/>
                    <a:pt x="523121" y="1520707"/>
                    <a:pt x="545432" y="1507958"/>
                  </a:cubicBezTo>
                  <a:cubicBezTo>
                    <a:pt x="607722" y="1472364"/>
                    <a:pt x="668337" y="1429105"/>
                    <a:pt x="737937" y="1411705"/>
                  </a:cubicBezTo>
                  <a:cubicBezTo>
                    <a:pt x="759326" y="1406358"/>
                    <a:pt x="780987" y="1401998"/>
                    <a:pt x="802105" y="1395663"/>
                  </a:cubicBezTo>
                  <a:cubicBezTo>
                    <a:pt x="834499" y="1385945"/>
                    <a:pt x="866274" y="1374274"/>
                    <a:pt x="898358" y="1363579"/>
                  </a:cubicBezTo>
                  <a:cubicBezTo>
                    <a:pt x="914400" y="1358232"/>
                    <a:pt x="930225" y="1352183"/>
                    <a:pt x="946484" y="1347537"/>
                  </a:cubicBezTo>
                  <a:cubicBezTo>
                    <a:pt x="1091292" y="1306162"/>
                    <a:pt x="1021852" y="1327761"/>
                    <a:pt x="1155032" y="1283368"/>
                  </a:cubicBezTo>
                  <a:lnTo>
                    <a:pt x="1251284" y="1251284"/>
                  </a:lnTo>
                  <a:cubicBezTo>
                    <a:pt x="1267326" y="1245937"/>
                    <a:pt x="1284286" y="1242804"/>
                    <a:pt x="1299411" y="1235242"/>
                  </a:cubicBezTo>
                  <a:cubicBezTo>
                    <a:pt x="1320800" y="1224547"/>
                    <a:pt x="1340892" y="1210720"/>
                    <a:pt x="1363579" y="1203158"/>
                  </a:cubicBezTo>
                  <a:cubicBezTo>
                    <a:pt x="1389446" y="1194536"/>
                    <a:pt x="1417221" y="1193247"/>
                    <a:pt x="1443789" y="1187116"/>
                  </a:cubicBezTo>
                  <a:cubicBezTo>
                    <a:pt x="1722494" y="1122798"/>
                    <a:pt x="1422249" y="1181791"/>
                    <a:pt x="1700463" y="1138989"/>
                  </a:cubicBezTo>
                  <a:cubicBezTo>
                    <a:pt x="1869804" y="1112937"/>
                    <a:pt x="1681498" y="1130402"/>
                    <a:pt x="1892968" y="1106905"/>
                  </a:cubicBezTo>
                  <a:cubicBezTo>
                    <a:pt x="1951671" y="1100383"/>
                    <a:pt x="2010611" y="1096210"/>
                    <a:pt x="2069432" y="1090863"/>
                  </a:cubicBezTo>
                  <a:cubicBezTo>
                    <a:pt x="2206038" y="1056711"/>
                    <a:pt x="2050453" y="1093269"/>
                    <a:pt x="2245895" y="1058779"/>
                  </a:cubicBezTo>
                  <a:cubicBezTo>
                    <a:pt x="2532336" y="1008230"/>
                    <a:pt x="2279770" y="1035733"/>
                    <a:pt x="2630905" y="1010652"/>
                  </a:cubicBezTo>
                  <a:cubicBezTo>
                    <a:pt x="2783275" y="980178"/>
                    <a:pt x="2653110" y="1003249"/>
                    <a:pt x="2887579" y="978568"/>
                  </a:cubicBezTo>
                  <a:cubicBezTo>
                    <a:pt x="3222657" y="943297"/>
                    <a:pt x="2750471" y="982945"/>
                    <a:pt x="3224463" y="946484"/>
                  </a:cubicBezTo>
                  <a:lnTo>
                    <a:pt x="3304674" y="930442"/>
                  </a:lnTo>
                  <a:cubicBezTo>
                    <a:pt x="3352880" y="920112"/>
                    <a:pt x="3400423" y="906463"/>
                    <a:pt x="3449053" y="898358"/>
                  </a:cubicBezTo>
                  <a:cubicBezTo>
                    <a:pt x="3528872" y="885055"/>
                    <a:pt x="3609659" y="878277"/>
                    <a:pt x="3689684" y="866273"/>
                  </a:cubicBezTo>
                  <a:cubicBezTo>
                    <a:pt x="3716649" y="862228"/>
                    <a:pt x="3743834" y="858250"/>
                    <a:pt x="3769895" y="850231"/>
                  </a:cubicBezTo>
                  <a:cubicBezTo>
                    <a:pt x="3907660" y="807842"/>
                    <a:pt x="3881823" y="802243"/>
                    <a:pt x="4010526" y="753979"/>
                  </a:cubicBezTo>
                  <a:cubicBezTo>
                    <a:pt x="4058026" y="736167"/>
                    <a:pt x="4105264" y="716303"/>
                    <a:pt x="4154905" y="705852"/>
                  </a:cubicBezTo>
                  <a:cubicBezTo>
                    <a:pt x="4207493" y="694781"/>
                    <a:pt x="4262001" y="696476"/>
                    <a:pt x="4315326" y="689810"/>
                  </a:cubicBezTo>
                  <a:cubicBezTo>
                    <a:pt x="4347602" y="685776"/>
                    <a:pt x="4379495" y="679115"/>
                    <a:pt x="4411579" y="673768"/>
                  </a:cubicBezTo>
                  <a:lnTo>
                    <a:pt x="5021179" y="689810"/>
                  </a:lnTo>
                  <a:cubicBezTo>
                    <a:pt x="5064250" y="691683"/>
                    <a:pt x="5106566" y="702117"/>
                    <a:pt x="5149516" y="705852"/>
                  </a:cubicBezTo>
                  <a:cubicBezTo>
                    <a:pt x="5229602" y="712816"/>
                    <a:pt x="5309995" y="715728"/>
                    <a:pt x="5390147" y="721894"/>
                  </a:cubicBezTo>
                  <a:lnTo>
                    <a:pt x="5775158" y="753979"/>
                  </a:lnTo>
                  <a:cubicBezTo>
                    <a:pt x="5935579" y="748632"/>
                    <a:pt x="6096436" y="750909"/>
                    <a:pt x="6256421" y="737937"/>
                  </a:cubicBezTo>
                  <a:cubicBezTo>
                    <a:pt x="6295223" y="734791"/>
                    <a:pt x="6331158" y="716095"/>
                    <a:pt x="6368716" y="705852"/>
                  </a:cubicBezTo>
                  <a:cubicBezTo>
                    <a:pt x="6389987" y="700051"/>
                    <a:pt x="6411326" y="694430"/>
                    <a:pt x="6432884" y="689810"/>
                  </a:cubicBezTo>
                  <a:cubicBezTo>
                    <a:pt x="6603148" y="653325"/>
                    <a:pt x="6564833" y="661285"/>
                    <a:pt x="6721642" y="641684"/>
                  </a:cubicBezTo>
                  <a:cubicBezTo>
                    <a:pt x="6857425" y="599905"/>
                    <a:pt x="7028634" y="539545"/>
                    <a:pt x="7170821" y="529389"/>
                  </a:cubicBezTo>
                  <a:lnTo>
                    <a:pt x="7395411" y="513347"/>
                  </a:lnTo>
                  <a:cubicBezTo>
                    <a:pt x="7503125" y="503981"/>
                    <a:pt x="7687465" y="477615"/>
                    <a:pt x="7780421" y="465221"/>
                  </a:cubicBezTo>
                  <a:cubicBezTo>
                    <a:pt x="7972926" y="470568"/>
                    <a:pt x="8165717" y="469495"/>
                    <a:pt x="8357937" y="481263"/>
                  </a:cubicBezTo>
                  <a:cubicBezTo>
                    <a:pt x="8428139" y="485561"/>
                    <a:pt x="8496551" y="505854"/>
                    <a:pt x="8566484" y="513347"/>
                  </a:cubicBezTo>
                  <a:cubicBezTo>
                    <a:pt x="8646415" y="521911"/>
                    <a:pt x="8726964" y="523224"/>
                    <a:pt x="8807116" y="529389"/>
                  </a:cubicBezTo>
                  <a:cubicBezTo>
                    <a:pt x="8975816" y="542366"/>
                    <a:pt x="8954186" y="541232"/>
                    <a:pt x="9095874" y="561473"/>
                  </a:cubicBezTo>
                  <a:cubicBezTo>
                    <a:pt x="9325811" y="550778"/>
                    <a:pt x="9556379" y="549503"/>
                    <a:pt x="9785684" y="529389"/>
                  </a:cubicBezTo>
                  <a:cubicBezTo>
                    <a:pt x="10040223" y="507061"/>
                    <a:pt x="9943581" y="479653"/>
                    <a:pt x="10138611" y="449179"/>
                  </a:cubicBezTo>
                  <a:cubicBezTo>
                    <a:pt x="10266396" y="429212"/>
                    <a:pt x="10395077" y="415335"/>
                    <a:pt x="10523621" y="401052"/>
                  </a:cubicBezTo>
                  <a:cubicBezTo>
                    <a:pt x="10699246" y="381538"/>
                    <a:pt x="10966900" y="360240"/>
                    <a:pt x="11133221" y="304800"/>
                  </a:cubicBezTo>
                  <a:lnTo>
                    <a:pt x="11518232" y="176463"/>
                  </a:lnTo>
                  <a:cubicBezTo>
                    <a:pt x="11609461" y="145312"/>
                    <a:pt x="11697424" y="103590"/>
                    <a:pt x="11790947" y="80210"/>
                  </a:cubicBezTo>
                  <a:cubicBezTo>
                    <a:pt x="11812337" y="74863"/>
                    <a:pt x="11833541" y="68710"/>
                    <a:pt x="11855116" y="64168"/>
                  </a:cubicBezTo>
                  <a:cubicBezTo>
                    <a:pt x="12134375" y="5377"/>
                    <a:pt x="12013588" y="43428"/>
                    <a:pt x="12143874" y="0"/>
                  </a:cubicBezTo>
                  <a:cubicBezTo>
                    <a:pt x="12376225" y="464703"/>
                    <a:pt x="12187998" y="63766"/>
                    <a:pt x="12159916" y="1411705"/>
                  </a:cubicBezTo>
                  <a:cubicBezTo>
                    <a:pt x="12158575" y="1476082"/>
                    <a:pt x="12149221" y="1540042"/>
                    <a:pt x="12143874" y="1604210"/>
                  </a:cubicBezTo>
                  <a:cubicBezTo>
                    <a:pt x="12149221" y="1668379"/>
                    <a:pt x="12168426" y="1732890"/>
                    <a:pt x="12159916" y="1796716"/>
                  </a:cubicBezTo>
                  <a:cubicBezTo>
                    <a:pt x="12156918" y="1819204"/>
                    <a:pt x="12134379" y="1842746"/>
                    <a:pt x="12111789" y="1844842"/>
                  </a:cubicBezTo>
                  <a:cubicBezTo>
                    <a:pt x="11610268" y="1891375"/>
                    <a:pt x="11106712" y="1912807"/>
                    <a:pt x="10603832" y="1941094"/>
                  </a:cubicBezTo>
                  <a:cubicBezTo>
                    <a:pt x="10251099" y="1960935"/>
                    <a:pt x="9897979" y="1973179"/>
                    <a:pt x="9545053" y="1989221"/>
                  </a:cubicBezTo>
                  <a:lnTo>
                    <a:pt x="8406063" y="1909010"/>
                  </a:lnTo>
                  <a:cubicBezTo>
                    <a:pt x="7680562" y="1844040"/>
                    <a:pt x="7429127" y="1779257"/>
                    <a:pt x="6769768" y="1748589"/>
                  </a:cubicBezTo>
                  <a:cubicBezTo>
                    <a:pt x="6518656" y="1736909"/>
                    <a:pt x="6267115" y="1737894"/>
                    <a:pt x="6015789" y="1732547"/>
                  </a:cubicBezTo>
                  <a:lnTo>
                    <a:pt x="3433011" y="1764631"/>
                  </a:lnTo>
                  <a:cubicBezTo>
                    <a:pt x="3379279" y="1765574"/>
                    <a:pt x="3326258" y="1777897"/>
                    <a:pt x="3272589" y="1780673"/>
                  </a:cubicBezTo>
                  <a:cubicBezTo>
                    <a:pt x="3016036" y="1793943"/>
                    <a:pt x="2759242" y="1802063"/>
                    <a:pt x="2502568" y="1812758"/>
                  </a:cubicBezTo>
                  <a:cubicBezTo>
                    <a:pt x="2459789" y="1818105"/>
                    <a:pt x="2416688" y="1821308"/>
                    <a:pt x="2374232" y="1828800"/>
                  </a:cubicBezTo>
                  <a:cubicBezTo>
                    <a:pt x="2268232" y="1847506"/>
                    <a:pt x="2216942" y="1864573"/>
                    <a:pt x="2117558" y="1892968"/>
                  </a:cubicBezTo>
                  <a:cubicBezTo>
                    <a:pt x="2101516" y="1903663"/>
                    <a:pt x="2087723" y="1918955"/>
                    <a:pt x="2069432" y="1925052"/>
                  </a:cubicBezTo>
                  <a:cubicBezTo>
                    <a:pt x="2038574" y="1935338"/>
                    <a:pt x="2005706" y="1941094"/>
                    <a:pt x="1973179" y="1941094"/>
                  </a:cubicBezTo>
                  <a:cubicBezTo>
                    <a:pt x="1732488" y="1941094"/>
                    <a:pt x="1491916" y="1930399"/>
                    <a:pt x="1251284" y="1925052"/>
                  </a:cubicBezTo>
                  <a:cubicBezTo>
                    <a:pt x="947381" y="1857518"/>
                    <a:pt x="1288255" y="1925616"/>
                    <a:pt x="866274" y="1876926"/>
                  </a:cubicBezTo>
                  <a:cubicBezTo>
                    <a:pt x="806883" y="1870073"/>
                    <a:pt x="748783" y="1854671"/>
                    <a:pt x="689811" y="1844842"/>
                  </a:cubicBezTo>
                  <a:cubicBezTo>
                    <a:pt x="652514" y="1838626"/>
                    <a:pt x="614996" y="1833797"/>
                    <a:pt x="577516" y="1828800"/>
                  </a:cubicBezTo>
                  <a:cubicBezTo>
                    <a:pt x="493594" y="1817611"/>
                    <a:pt x="350972" y="1799977"/>
                    <a:pt x="272716" y="1796716"/>
                  </a:cubicBezTo>
                  <a:cubicBezTo>
                    <a:pt x="203260" y="1793822"/>
                    <a:pt x="133684" y="1796716"/>
                    <a:pt x="64168" y="1796716"/>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F5D04C81-A0C1-31A8-0F2C-C9CA46708D45}"/>
              </a:ext>
            </a:extLst>
          </p:cNvPr>
          <p:cNvSpPr/>
          <p:nvPr/>
        </p:nvSpPr>
        <p:spPr>
          <a:xfrm>
            <a:off x="721756" y="3805416"/>
            <a:ext cx="6746120" cy="269569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rPr>
              <a:t>Team Members: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Sign into the MC and the appropriate Task Group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Access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Task List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(or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Enter Task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and then scan the iLPN in the Staging Area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Follow the MC prompts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Sort pallets are moved by pallet and not by individual iLPNs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376BFC8-88E5-82B3-3B2E-AEF7F6452D05}"/>
              </a:ext>
            </a:extLst>
          </p:cNvPr>
          <p:cNvSpPr/>
          <p:nvPr/>
        </p:nvSpPr>
        <p:spPr>
          <a:xfrm>
            <a:off x="7792590" y="3741652"/>
            <a:ext cx="4074696" cy="2280198"/>
          </a:xfrm>
          <a:prstGeom prst="roundRect">
            <a:avLst>
              <a:gd name="adj" fmla="val 6565"/>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Supervisors/Lead Hands: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Monitor your drop zones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Troubleshoot Putaway issues/ exceptions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C04A41-2E2F-0032-976C-7BD2AC15C929}"/>
              </a:ext>
            </a:extLst>
          </p:cNvPr>
          <p:cNvSpPr/>
          <p:nvPr/>
        </p:nvSpPr>
        <p:spPr>
          <a:xfrm>
            <a:off x="1188522" y="187105"/>
            <a:ext cx="9814957" cy="92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Putaway: Exceptions</a:t>
            </a:r>
          </a:p>
        </p:txBody>
      </p:sp>
      <p:sp>
        <p:nvSpPr>
          <p:cNvPr id="3" name="Rectangle 2">
            <a:extLst>
              <a:ext uri="{FF2B5EF4-FFF2-40B4-BE49-F238E27FC236}">
                <a16:creationId xmlns:a16="http://schemas.microsoft.com/office/drawing/2014/main" id="{C92F7A5F-34A9-3A98-CE84-7E22437AFC4C}"/>
              </a:ext>
            </a:extLst>
          </p:cNvPr>
          <p:cNvSpPr/>
          <p:nvPr/>
        </p:nvSpPr>
        <p:spPr>
          <a:xfrm>
            <a:off x="1046852" y="1630730"/>
            <a:ext cx="3058649" cy="157245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Use Enter Task </a:t>
            </a:r>
          </a:p>
        </p:txBody>
      </p:sp>
      <p:sp>
        <p:nvSpPr>
          <p:cNvPr id="4" name="Rectangle 3">
            <a:extLst>
              <a:ext uri="{FF2B5EF4-FFF2-40B4-BE49-F238E27FC236}">
                <a16:creationId xmlns:a16="http://schemas.microsoft.com/office/drawing/2014/main" id="{808E6B08-0AA0-865A-6912-B65D51789838}"/>
              </a:ext>
            </a:extLst>
          </p:cNvPr>
          <p:cNvSpPr/>
          <p:nvPr/>
        </p:nvSpPr>
        <p:spPr>
          <a:xfrm>
            <a:off x="7940239" y="4145178"/>
            <a:ext cx="3063240" cy="15727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There is no task </a:t>
            </a:r>
            <a:br>
              <a:rPr lang="en-US" sz="2400" dirty="0"/>
            </a:br>
            <a:r>
              <a:rPr lang="en-US" sz="2400" dirty="0"/>
              <a:t>for iLPN</a:t>
            </a:r>
          </a:p>
        </p:txBody>
      </p:sp>
      <p:sp>
        <p:nvSpPr>
          <p:cNvPr id="5" name="Rectangle 4">
            <a:extLst>
              <a:ext uri="{FF2B5EF4-FFF2-40B4-BE49-F238E27FC236}">
                <a16:creationId xmlns:a16="http://schemas.microsoft.com/office/drawing/2014/main" id="{CE101825-57A7-976B-7A17-5C6ECADA41BF}"/>
              </a:ext>
            </a:extLst>
          </p:cNvPr>
          <p:cNvSpPr/>
          <p:nvPr/>
        </p:nvSpPr>
        <p:spPr>
          <a:xfrm>
            <a:off x="1053224" y="4178284"/>
            <a:ext cx="3063240" cy="15727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iLPN</a:t>
            </a:r>
            <a:r>
              <a:rPr lang="en-US" sz="2400" dirty="0"/>
              <a:t> does not fit into Reserve location </a:t>
            </a:r>
          </a:p>
        </p:txBody>
      </p:sp>
      <p:sp>
        <p:nvSpPr>
          <p:cNvPr id="6" name="Rectangle 5">
            <a:extLst>
              <a:ext uri="{FF2B5EF4-FFF2-40B4-BE49-F238E27FC236}">
                <a16:creationId xmlns:a16="http://schemas.microsoft.com/office/drawing/2014/main" id="{1FD7CEF5-A6F4-75E7-B00B-1A167F916342}"/>
              </a:ext>
            </a:extLst>
          </p:cNvPr>
          <p:cNvSpPr/>
          <p:nvPr/>
        </p:nvSpPr>
        <p:spPr>
          <a:xfrm>
            <a:off x="7912859" y="1630730"/>
            <a:ext cx="3063240" cy="15727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Reserve location already has </a:t>
            </a:r>
            <a:br>
              <a:rPr lang="en-US" sz="2400" dirty="0"/>
            </a:br>
            <a:r>
              <a:rPr lang="en-US" sz="2400" dirty="0"/>
              <a:t>product in it</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EBD0BC41-A823-3C14-B132-D779B176A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676" y="2266325"/>
            <a:ext cx="2325350" cy="2325350"/>
          </a:xfrm>
          <a:prstGeom prst="rect">
            <a:avLst/>
          </a:prstGeom>
        </p:spPr>
      </p:pic>
    </p:spTree>
    <p:extLst>
      <p:ext uri="{BB962C8B-B14F-4D97-AF65-F5344CB8AC3E}">
        <p14:creationId xmlns:p14="http://schemas.microsoft.com/office/powerpoint/2010/main" val="187351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C25C22-1042-3688-4531-B3341A3A6552}"/>
              </a:ext>
            </a:extLst>
          </p:cNvPr>
          <p:cNvSpPr/>
          <p:nvPr/>
        </p:nvSpPr>
        <p:spPr>
          <a:xfrm>
            <a:off x="1013013" y="3421762"/>
            <a:ext cx="10289988" cy="267596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67D83D1D-02ED-C7B6-E668-ED811CBC5E70}"/>
              </a:ext>
            </a:extLst>
          </p:cNvPr>
          <p:cNvSpPr/>
          <p:nvPr/>
        </p:nvSpPr>
        <p:spPr>
          <a:xfrm>
            <a:off x="2563905" y="1389528"/>
            <a:ext cx="8739095" cy="2039471"/>
          </a:xfrm>
          <a:prstGeom prst="roundRect">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7111985-671C-181F-12BA-7751E209F95D}"/>
              </a:ext>
            </a:extLst>
          </p:cNvPr>
          <p:cNvSpPr txBox="1"/>
          <p:nvPr/>
        </p:nvSpPr>
        <p:spPr>
          <a:xfrm>
            <a:off x="2876039" y="279266"/>
            <a:ext cx="731161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Putaway: Scenarios - Cause &amp; Effect</a:t>
            </a:r>
          </a:p>
        </p:txBody>
      </p:sp>
      <p:sp>
        <p:nvSpPr>
          <p:cNvPr id="3" name="Rectangle 2">
            <a:extLst>
              <a:ext uri="{FF2B5EF4-FFF2-40B4-BE49-F238E27FC236}">
                <a16:creationId xmlns:a16="http://schemas.microsoft.com/office/drawing/2014/main" id="{0F4921E3-BEDE-A6DA-06A1-34C10B315E84}"/>
              </a:ext>
            </a:extLst>
          </p:cNvPr>
          <p:cNvSpPr/>
          <p:nvPr/>
        </p:nvSpPr>
        <p:spPr>
          <a:xfrm>
            <a:off x="1013011" y="1389529"/>
            <a:ext cx="1685583" cy="203947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EB0D59B-04E8-282F-4691-05699CDB9D48}"/>
              </a:ext>
            </a:extLst>
          </p:cNvPr>
          <p:cNvGrpSpPr/>
          <p:nvPr/>
        </p:nvGrpSpPr>
        <p:grpSpPr>
          <a:xfrm>
            <a:off x="553764" y="1375703"/>
            <a:ext cx="5174495" cy="2237821"/>
            <a:chOff x="631823" y="1407488"/>
            <a:chExt cx="5174495" cy="2237821"/>
          </a:xfrm>
        </p:grpSpPr>
        <p:pic>
          <p:nvPicPr>
            <p:cNvPr id="6" name="Picture 5">
              <a:extLst>
                <a:ext uri="{FF2B5EF4-FFF2-40B4-BE49-F238E27FC236}">
                  <a16:creationId xmlns:a16="http://schemas.microsoft.com/office/drawing/2014/main" id="{1F4B06EA-1E2F-AD15-D128-BF1544BD9A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092939" y="1407488"/>
              <a:ext cx="2713379" cy="196650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E5E9121-5FBC-C6B8-FB3F-C8DBAA8BD8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2293" y="1679974"/>
              <a:ext cx="1320404" cy="1332135"/>
            </a:xfrm>
            <a:prstGeom prst="rect">
              <a:avLst/>
            </a:prstGeom>
          </p:spPr>
        </p:pic>
        <p:sp>
          <p:nvSpPr>
            <p:cNvPr id="13" name="TextBox 12">
              <a:extLst>
                <a:ext uri="{FF2B5EF4-FFF2-40B4-BE49-F238E27FC236}">
                  <a16:creationId xmlns:a16="http://schemas.microsoft.com/office/drawing/2014/main" id="{97CCE283-6839-B379-60D5-A100EF2E2869}"/>
                </a:ext>
              </a:extLst>
            </p:cNvPr>
            <p:cNvSpPr txBox="1"/>
            <p:nvPr/>
          </p:nvSpPr>
          <p:spPr>
            <a:xfrm>
              <a:off x="631823" y="3060534"/>
              <a:ext cx="2641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Our Hauler, Rod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1B602443-1EF6-7F19-98DB-4038F1E1C989}"/>
              </a:ext>
            </a:extLst>
          </p:cNvPr>
          <p:cNvSpPr txBox="1"/>
          <p:nvPr/>
        </p:nvSpPr>
        <p:spPr>
          <a:xfrm>
            <a:off x="5940413" y="2032233"/>
            <a:ext cx="49181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For each scenario, let’s discuss how Rod’s </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ACTIONS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impacts the next person in the </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08AC4307-5FD3-882F-7D23-E559E9EE6B06}"/>
              </a:ext>
            </a:extLst>
          </p:cNvPr>
          <p:cNvSpPr/>
          <p:nvPr/>
        </p:nvSpPr>
        <p:spPr>
          <a:xfrm>
            <a:off x="7776822" y="3649945"/>
            <a:ext cx="3081732" cy="2226837"/>
          </a:xfrm>
          <a:prstGeom prst="roundRect">
            <a:avLst>
              <a:gd name="adj" fmla="val 85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SCENARIO #2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Rod’s next task in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Task List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a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Putaway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task.  He checks  the active location, and makes a judgment call to: (1) Back out leaving the task ‘Partially Assembled’, and instead (2) use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Fill Active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4" name="Group 23">
            <a:extLst>
              <a:ext uri="{FF2B5EF4-FFF2-40B4-BE49-F238E27FC236}">
                <a16:creationId xmlns:a16="http://schemas.microsoft.com/office/drawing/2014/main" id="{BD96EE7A-4BED-3BC6-A109-ACFBA0BFFFED}"/>
              </a:ext>
            </a:extLst>
          </p:cNvPr>
          <p:cNvGrpSpPr/>
          <p:nvPr/>
        </p:nvGrpSpPr>
        <p:grpSpPr>
          <a:xfrm>
            <a:off x="1499554" y="3371854"/>
            <a:ext cx="6137477" cy="2273904"/>
            <a:chOff x="1518298" y="3371447"/>
            <a:chExt cx="6137477" cy="2273904"/>
          </a:xfrm>
        </p:grpSpPr>
        <p:sp>
          <p:nvSpPr>
            <p:cNvPr id="11" name="Rectangle: Rounded Corners 10">
              <a:extLst>
                <a:ext uri="{FF2B5EF4-FFF2-40B4-BE49-F238E27FC236}">
                  <a16:creationId xmlns:a16="http://schemas.microsoft.com/office/drawing/2014/main" id="{23F16E27-D979-7DF8-5372-541A347F4B0F}"/>
                </a:ext>
              </a:extLst>
            </p:cNvPr>
            <p:cNvSpPr/>
            <p:nvPr/>
          </p:nvSpPr>
          <p:spPr>
            <a:xfrm>
              <a:off x="4075006" y="3371447"/>
              <a:ext cx="3580769" cy="2005337"/>
            </a:xfrm>
            <a:prstGeom prst="roundRect">
              <a:avLst>
                <a:gd name="adj" fmla="val 85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SCENARIO #1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Rod just uses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ENTER TASK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takes the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EASIEST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pallet to grab from Staging.</a:t>
              </a:r>
            </a:p>
          </p:txBody>
        </p:sp>
        <p:pic>
          <p:nvPicPr>
            <p:cNvPr id="23" name="Graphic 22" descr="Classroom with solid fill">
              <a:extLst>
                <a:ext uri="{FF2B5EF4-FFF2-40B4-BE49-F238E27FC236}">
                  <a16:creationId xmlns:a16="http://schemas.microsoft.com/office/drawing/2014/main" id="{70798BDA-EE33-657C-3283-2A22BC4883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8298" y="3575184"/>
              <a:ext cx="2070167" cy="2070167"/>
            </a:xfrm>
            <a:prstGeom prst="rect">
              <a:avLst/>
            </a:prstGeom>
          </p:spPr>
        </p:pic>
      </p:grpSp>
    </p:spTree>
    <p:extLst>
      <p:ext uri="{BB962C8B-B14F-4D97-AF65-F5344CB8AC3E}">
        <p14:creationId xmlns:p14="http://schemas.microsoft.com/office/powerpoint/2010/main" val="3787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C930C8-C360-17F8-CC47-6AC547F10B1F}"/>
              </a:ext>
            </a:extLst>
          </p:cNvPr>
          <p:cNvSpPr/>
          <p:nvPr/>
        </p:nvSpPr>
        <p:spPr>
          <a:xfrm>
            <a:off x="-30866" y="1850701"/>
            <a:ext cx="12222866" cy="3310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C85C452-A15A-A0F8-4D1A-A2C7CF34787B}"/>
              </a:ext>
            </a:extLst>
          </p:cNvPr>
          <p:cNvSpPr txBox="1">
            <a:spLocks/>
          </p:cNvSpPr>
          <p:nvPr/>
        </p:nvSpPr>
        <p:spPr>
          <a:xfrm>
            <a:off x="3057646" y="431815"/>
            <a:ext cx="6076709" cy="518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latin typeface="Arial" panose="020B0604020202020204" pitchFamily="34" charset="0"/>
                <a:cs typeface="Arial" panose="020B0604020202020204" pitchFamily="34" charset="0"/>
              </a:rPr>
              <a:t>Replenishment Overview</a:t>
            </a:r>
          </a:p>
        </p:txBody>
      </p:sp>
      <p:grpSp>
        <p:nvGrpSpPr>
          <p:cNvPr id="68" name="Group 67">
            <a:extLst>
              <a:ext uri="{FF2B5EF4-FFF2-40B4-BE49-F238E27FC236}">
                <a16:creationId xmlns:a16="http://schemas.microsoft.com/office/drawing/2014/main" id="{A793D8D1-6D45-8A44-F0E7-2BE10312B8DB}"/>
              </a:ext>
            </a:extLst>
          </p:cNvPr>
          <p:cNvGrpSpPr/>
          <p:nvPr/>
        </p:nvGrpSpPr>
        <p:grpSpPr>
          <a:xfrm>
            <a:off x="4613928" y="1315683"/>
            <a:ext cx="2964144" cy="3446940"/>
            <a:chOff x="4613928" y="1459519"/>
            <a:chExt cx="2964144" cy="3446940"/>
          </a:xfrm>
        </p:grpSpPr>
        <p:sp>
          <p:nvSpPr>
            <p:cNvPr id="13" name="Text Placeholder 43">
              <a:extLst>
                <a:ext uri="{FF2B5EF4-FFF2-40B4-BE49-F238E27FC236}">
                  <a16:creationId xmlns:a16="http://schemas.microsoft.com/office/drawing/2014/main" id="{D128B8AA-54FE-DB7D-52AD-E6EF31D1E824}"/>
                </a:ext>
              </a:extLst>
            </p:cNvPr>
            <p:cNvSpPr txBox="1">
              <a:spLocks/>
            </p:cNvSpPr>
            <p:nvPr/>
          </p:nvSpPr>
          <p:spPr>
            <a:xfrm>
              <a:off x="4613928" y="2843918"/>
              <a:ext cx="2964144" cy="2062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4002B"/>
                </a:buClr>
                <a:buFont typeface="Arial" panose="020B0604020202020204" pitchFamily="34" charset="0"/>
                <a:buNone/>
                <a:defRPr sz="1200" kern="1200" baseline="0">
                  <a:solidFill>
                    <a:schemeClr val="accent3"/>
                  </a:solidFill>
                  <a:latin typeface="HHAgenda Light" pitchFamily="2"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kern="1200">
                  <a:solidFill>
                    <a:schemeClr val="bg2">
                      <a:lumMod val="10000"/>
                    </a:schemeClr>
                  </a:solidFill>
                  <a:latin typeface="HHAgenda Medium" pitchFamily="2"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kern="1200">
                  <a:solidFill>
                    <a:schemeClr val="bg2">
                      <a:lumMod val="10000"/>
                    </a:schemeClr>
                  </a:solidFill>
                  <a:latin typeface="HHAgenda Medium" pitchFamily="2"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kern="1200">
                  <a:solidFill>
                    <a:schemeClr val="bg2">
                      <a:lumMod val="10000"/>
                    </a:schemeClr>
                  </a:solidFill>
                  <a:latin typeface="HHAgenda Medium" pitchFamily="2"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kern="1200">
                  <a:solidFill>
                    <a:schemeClr val="bg2">
                      <a:lumMod val="10000"/>
                    </a:schemeClr>
                  </a:solidFill>
                  <a:latin typeface="HHAgenda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Just like Family Feud…</a:t>
              </a:r>
            </a:p>
            <a:p>
              <a:pPr marL="285750" marR="0" lvl="0" indent="-285750" algn="l" defTabSz="914400" rtl="0" eaLnBrk="1" fontAlgn="auto" latinLnBrk="0" hangingPunct="1">
                <a:lnSpc>
                  <a:spcPct val="90000"/>
                </a:lnSpc>
                <a:spcBef>
                  <a:spcPts val="1000"/>
                </a:spcBef>
                <a:spcAft>
                  <a:spcPts val="0"/>
                </a:spcAft>
                <a:buClr>
                  <a:srgbClr val="E4002B"/>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board with a category will be displayed with hidden answers</a:t>
              </a:r>
            </a:p>
            <a:p>
              <a:pPr marL="285750" marR="0" lvl="0" indent="-285750" algn="l" defTabSz="914400" rtl="0" eaLnBrk="1" fontAlgn="auto" latinLnBrk="0" hangingPunct="1">
                <a:lnSpc>
                  <a:spcPct val="90000"/>
                </a:lnSpc>
                <a:spcBef>
                  <a:spcPts val="1000"/>
                </a:spcBef>
                <a:spcAft>
                  <a:spcPts val="0"/>
                </a:spcAft>
                <a:buClr>
                  <a:srgbClr val="E4002B"/>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player who provides a correct answer will win the answer’s associated points</a:t>
              </a:r>
            </a:p>
            <a:p>
              <a:pPr marL="285750" marR="0" lvl="0" indent="-28575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endParaRPr kumimoji="0" lang="en-US" sz="100" b="0" i="0" u="none" strike="noStrike" kern="1200" cap="none" spc="0" normalizeH="0" baseline="0" noProof="0" dirty="0">
                <a:ln>
                  <a:noFill/>
                </a:ln>
                <a:solidFill>
                  <a:prstClr val="black"/>
                </a:solidFill>
                <a:effectLst/>
                <a:uLnTx/>
                <a:uFillTx/>
                <a:latin typeface="HHAgenda Light" pitchFamily="2" charset="0"/>
                <a:ea typeface="+mn-ea"/>
                <a:cs typeface="+mn-cs"/>
              </a:endParaRPr>
            </a:p>
          </p:txBody>
        </p:sp>
        <p:grpSp>
          <p:nvGrpSpPr>
            <p:cNvPr id="62" name="Group 61">
              <a:extLst>
                <a:ext uri="{FF2B5EF4-FFF2-40B4-BE49-F238E27FC236}">
                  <a16:creationId xmlns:a16="http://schemas.microsoft.com/office/drawing/2014/main" id="{B5998B5C-802A-B95F-7180-A6422FE1F6DD}"/>
                </a:ext>
              </a:extLst>
            </p:cNvPr>
            <p:cNvGrpSpPr/>
            <p:nvPr/>
          </p:nvGrpSpPr>
          <p:grpSpPr>
            <a:xfrm>
              <a:off x="5458428" y="1459519"/>
              <a:ext cx="1244279" cy="1244279"/>
              <a:chOff x="5458428" y="1459519"/>
              <a:chExt cx="1244279" cy="1244279"/>
            </a:xfrm>
          </p:grpSpPr>
          <p:sp>
            <p:nvSpPr>
              <p:cNvPr id="16" name="Oval 15">
                <a:extLst>
                  <a:ext uri="{FF2B5EF4-FFF2-40B4-BE49-F238E27FC236}">
                    <a16:creationId xmlns:a16="http://schemas.microsoft.com/office/drawing/2014/main" id="{693717DD-BDBC-55A6-6673-4C1ED1BC46DF}"/>
                  </a:ext>
                </a:extLst>
              </p:cNvPr>
              <p:cNvSpPr/>
              <p:nvPr/>
            </p:nvSpPr>
            <p:spPr>
              <a:xfrm>
                <a:off x="5458428" y="1459519"/>
                <a:ext cx="1244279" cy="1244279"/>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descr="Clipboard Partially Checked with solid fill">
                <a:extLst>
                  <a:ext uri="{FF2B5EF4-FFF2-40B4-BE49-F238E27FC236}">
                    <a16:creationId xmlns:a16="http://schemas.microsoft.com/office/drawing/2014/main" id="{35E3B111-F743-169D-0E81-FBBB99205B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3367" y="1624458"/>
                <a:ext cx="914400" cy="914400"/>
              </a:xfrm>
              <a:prstGeom prst="rect">
                <a:avLst/>
              </a:prstGeom>
            </p:spPr>
          </p:pic>
        </p:grpSp>
      </p:grpSp>
      <p:grpSp>
        <p:nvGrpSpPr>
          <p:cNvPr id="69" name="Group 68">
            <a:extLst>
              <a:ext uri="{FF2B5EF4-FFF2-40B4-BE49-F238E27FC236}">
                <a16:creationId xmlns:a16="http://schemas.microsoft.com/office/drawing/2014/main" id="{330B547F-A826-4D2D-3DA3-224F19F8D739}"/>
              </a:ext>
            </a:extLst>
          </p:cNvPr>
          <p:cNvGrpSpPr/>
          <p:nvPr/>
        </p:nvGrpSpPr>
        <p:grpSpPr>
          <a:xfrm>
            <a:off x="8003627" y="1315683"/>
            <a:ext cx="3739736" cy="3602608"/>
            <a:chOff x="8003627" y="1459519"/>
            <a:chExt cx="3739736" cy="3602608"/>
          </a:xfrm>
        </p:grpSpPr>
        <p:sp>
          <p:nvSpPr>
            <p:cNvPr id="14" name="Text Placeholder 43">
              <a:extLst>
                <a:ext uri="{FF2B5EF4-FFF2-40B4-BE49-F238E27FC236}">
                  <a16:creationId xmlns:a16="http://schemas.microsoft.com/office/drawing/2014/main" id="{3C7BC7F3-20BF-EDCD-02D9-22522E3AD075}"/>
                </a:ext>
              </a:extLst>
            </p:cNvPr>
            <p:cNvSpPr txBox="1">
              <a:spLocks/>
            </p:cNvSpPr>
            <p:nvPr/>
          </p:nvSpPr>
          <p:spPr>
            <a:xfrm>
              <a:off x="8003627" y="2751045"/>
              <a:ext cx="3739736" cy="23110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4002B"/>
                </a:buClr>
                <a:buFont typeface="Arial" panose="020B0604020202020204" pitchFamily="34" charset="0"/>
                <a:buNone/>
                <a:defRPr sz="1200" kern="1200" baseline="0">
                  <a:solidFill>
                    <a:schemeClr val="accent3"/>
                  </a:solidFill>
                  <a:latin typeface="HHAgenda Light" pitchFamily="2"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kern="1200">
                  <a:solidFill>
                    <a:schemeClr val="bg2">
                      <a:lumMod val="10000"/>
                    </a:schemeClr>
                  </a:solidFill>
                  <a:latin typeface="HHAgenda Medium" pitchFamily="2"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kern="1200">
                  <a:solidFill>
                    <a:schemeClr val="bg2">
                      <a:lumMod val="10000"/>
                    </a:schemeClr>
                  </a:solidFill>
                  <a:latin typeface="HHAgenda Medium" pitchFamily="2"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kern="1200">
                  <a:solidFill>
                    <a:schemeClr val="bg2">
                      <a:lumMod val="10000"/>
                    </a:schemeClr>
                  </a:solidFill>
                  <a:latin typeface="HHAgenda Medium" pitchFamily="2"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kern="1200">
                  <a:solidFill>
                    <a:schemeClr val="bg2">
                      <a:lumMod val="10000"/>
                    </a:schemeClr>
                  </a:solidFill>
                  <a:latin typeface="HHAgenda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Unlike Family Feud…</a:t>
              </a:r>
            </a:p>
            <a:p>
              <a:pPr marL="285750" marR="0" lvl="0" indent="-285750" algn="l" defTabSz="914400" rtl="0" eaLnBrk="1" fontAlgn="auto" latinLnBrk="0" hangingPunct="1">
                <a:lnSpc>
                  <a:spcPct val="90000"/>
                </a:lnSpc>
                <a:spcBef>
                  <a:spcPts val="1000"/>
                </a:spcBef>
                <a:spcAft>
                  <a:spcPts val="0"/>
                </a:spcAft>
                <a:buClr>
                  <a:srgbClr val="E4002B"/>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Any player can call out the answer</a:t>
              </a:r>
            </a:p>
            <a:p>
              <a:pPr marL="285750" marR="0" lvl="0" indent="-285750" algn="l" defTabSz="914400" rtl="0" eaLnBrk="1" fontAlgn="auto" latinLnBrk="0" hangingPunct="1">
                <a:lnSpc>
                  <a:spcPct val="90000"/>
                </a:lnSpc>
                <a:spcBef>
                  <a:spcPts val="1000"/>
                </a:spcBef>
                <a:spcAft>
                  <a:spcPts val="0"/>
                </a:spcAft>
                <a:buClr>
                  <a:srgbClr val="E4002B"/>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only correct answer is the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NEXT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step within the SOP</a:t>
              </a:r>
            </a:p>
            <a:p>
              <a:pPr marL="285750" marR="0" lvl="0" indent="-285750" algn="l" defTabSz="914400" rtl="0" eaLnBrk="1" fontAlgn="auto" latinLnBrk="0" hangingPunct="1">
                <a:lnSpc>
                  <a:spcPct val="90000"/>
                </a:lnSpc>
                <a:spcBef>
                  <a:spcPts val="1000"/>
                </a:spcBef>
                <a:spcAft>
                  <a:spcPts val="0"/>
                </a:spcAft>
                <a:buClr>
                  <a:srgbClr val="E4002B"/>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Each incorrect answer is a 10-point demerit of the total score</a:t>
              </a:r>
            </a:p>
            <a:p>
              <a:pPr marL="285750" marR="0" lvl="0" indent="-285750" algn="l" defTabSz="914400" rtl="0" eaLnBrk="1" fontAlgn="auto" latinLnBrk="0" hangingPunct="1">
                <a:lnSpc>
                  <a:spcPct val="90000"/>
                </a:lnSpc>
                <a:spcBef>
                  <a:spcPts val="1000"/>
                </a:spcBef>
                <a:spcAft>
                  <a:spcPts val="0"/>
                </a:spcAft>
                <a:buClr>
                  <a:srgbClr val="E4002B"/>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round can only accept 2 incorrect answers, before the answer is revealed</a:t>
              </a:r>
            </a:p>
            <a:p>
              <a:pPr marL="971550" marR="0" lvl="1" indent="-285750" algn="l" defTabSz="914400" rtl="0" eaLnBrk="1" fontAlgn="auto" latinLnBrk="0" hangingPunct="1">
                <a:lnSpc>
                  <a:spcPct val="90000"/>
                </a:lnSpc>
                <a:spcBef>
                  <a:spcPts val="500"/>
                </a:spcBef>
                <a:spcAft>
                  <a:spcPts val="0"/>
                </a:spcAft>
                <a:buClr>
                  <a:srgbClr val="E4002B"/>
                </a:buClr>
                <a:buSzTx/>
                <a:buFont typeface="Arial" panose="020B0604020202020204" pitchFamily="34" charset="0"/>
                <a:buChar char="•"/>
                <a:tabLst/>
                <a:defRPr/>
              </a:pPr>
              <a:endParaRPr kumimoji="0" lang="en-US" sz="100" b="0" i="0" u="none" strike="noStrike" kern="1200" cap="none" spc="0" normalizeH="0" baseline="0" noProof="0" dirty="0">
                <a:ln>
                  <a:noFill/>
                </a:ln>
                <a:solidFill>
                  <a:srgbClr val="E7E6E6">
                    <a:lumMod val="10000"/>
                  </a:srgbClr>
                </a:solidFill>
                <a:effectLst/>
                <a:uLnTx/>
                <a:uFillTx/>
                <a:latin typeface="HHAgenda Medium" pitchFamily="2" charset="0"/>
                <a:ea typeface="+mn-ea"/>
                <a:cs typeface="+mn-cs"/>
              </a:endParaRPr>
            </a:p>
          </p:txBody>
        </p:sp>
        <p:grpSp>
          <p:nvGrpSpPr>
            <p:cNvPr id="63" name="Group 62">
              <a:extLst>
                <a:ext uri="{FF2B5EF4-FFF2-40B4-BE49-F238E27FC236}">
                  <a16:creationId xmlns:a16="http://schemas.microsoft.com/office/drawing/2014/main" id="{41F5CEF8-325A-2AE7-7ADF-33C936F75F3E}"/>
                </a:ext>
              </a:extLst>
            </p:cNvPr>
            <p:cNvGrpSpPr/>
            <p:nvPr/>
          </p:nvGrpSpPr>
          <p:grpSpPr>
            <a:xfrm>
              <a:off x="8841826" y="1459519"/>
              <a:ext cx="1244279" cy="1244279"/>
              <a:chOff x="8841826" y="1459519"/>
              <a:chExt cx="1244279" cy="1244279"/>
            </a:xfrm>
          </p:grpSpPr>
          <p:sp>
            <p:nvSpPr>
              <p:cNvPr id="17" name="Oval 16">
                <a:extLst>
                  <a:ext uri="{FF2B5EF4-FFF2-40B4-BE49-F238E27FC236}">
                    <a16:creationId xmlns:a16="http://schemas.microsoft.com/office/drawing/2014/main" id="{E33143F0-A4E1-CF07-96EB-E102C039C352}"/>
                  </a:ext>
                </a:extLst>
              </p:cNvPr>
              <p:cNvSpPr/>
              <p:nvPr/>
            </p:nvSpPr>
            <p:spPr>
              <a:xfrm>
                <a:off x="8841826" y="1459519"/>
                <a:ext cx="1244279" cy="1244279"/>
              </a:xfrm>
              <a:prstGeom prst="ellipse">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descr="Lightbulb and gear with solid fill">
                <a:extLst>
                  <a:ext uri="{FF2B5EF4-FFF2-40B4-BE49-F238E27FC236}">
                    <a16:creationId xmlns:a16="http://schemas.microsoft.com/office/drawing/2014/main" id="{709E78A4-C720-2A85-EA99-4DE7B57DD0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6765" y="1593876"/>
                <a:ext cx="914400" cy="914400"/>
              </a:xfrm>
              <a:prstGeom prst="rect">
                <a:avLst/>
              </a:prstGeom>
            </p:spPr>
          </p:pic>
        </p:grpSp>
      </p:grpSp>
      <p:grpSp>
        <p:nvGrpSpPr>
          <p:cNvPr id="2" name="Group 1">
            <a:extLst>
              <a:ext uri="{FF2B5EF4-FFF2-40B4-BE49-F238E27FC236}">
                <a16:creationId xmlns:a16="http://schemas.microsoft.com/office/drawing/2014/main" id="{9035D3E9-A5F8-3FA7-9FE3-278C7B6FA21D}"/>
              </a:ext>
            </a:extLst>
          </p:cNvPr>
          <p:cNvGrpSpPr/>
          <p:nvPr/>
        </p:nvGrpSpPr>
        <p:grpSpPr>
          <a:xfrm>
            <a:off x="0" y="1848781"/>
            <a:ext cx="8004838" cy="4603348"/>
            <a:chOff x="0" y="1848781"/>
            <a:chExt cx="8004838" cy="4603348"/>
          </a:xfrm>
        </p:grpSpPr>
        <p:pic>
          <p:nvPicPr>
            <p:cNvPr id="15" name="Picture 14" descr="A blue oval with yellow text&#10;&#10;Description automatically generated">
              <a:extLst>
                <a:ext uri="{FF2B5EF4-FFF2-40B4-BE49-F238E27FC236}">
                  <a16:creationId xmlns:a16="http://schemas.microsoft.com/office/drawing/2014/main" id="{5E60CA86-9026-294C-4862-0AC3441DAA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8374" y="4302626"/>
              <a:ext cx="3816464" cy="2149503"/>
            </a:xfrm>
            <a:prstGeom prst="rect">
              <a:avLst/>
            </a:prstGeom>
          </p:spPr>
        </p:pic>
        <p:sp>
          <p:nvSpPr>
            <p:cNvPr id="60" name="Rectangle 59">
              <a:extLst>
                <a:ext uri="{FF2B5EF4-FFF2-40B4-BE49-F238E27FC236}">
                  <a16:creationId xmlns:a16="http://schemas.microsoft.com/office/drawing/2014/main" id="{B93F4375-0101-0798-363A-06DAD9591C33}"/>
                </a:ext>
              </a:extLst>
            </p:cNvPr>
            <p:cNvSpPr/>
            <p:nvPr/>
          </p:nvSpPr>
          <p:spPr>
            <a:xfrm>
              <a:off x="0" y="1848781"/>
              <a:ext cx="736665" cy="331035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52DEB33C-50DD-03E3-193B-D35EA37BEEB7}"/>
                </a:ext>
              </a:extLst>
            </p:cNvPr>
            <p:cNvSpPr txBox="1"/>
            <p:nvPr/>
          </p:nvSpPr>
          <p:spPr>
            <a:xfrm flipV="1">
              <a:off x="44729" y="2089632"/>
              <a:ext cx="677108" cy="282865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GAME RULES</a:t>
              </a:r>
            </a:p>
          </p:txBody>
        </p:sp>
      </p:grpSp>
      <p:grpSp>
        <p:nvGrpSpPr>
          <p:cNvPr id="67" name="Group 66">
            <a:extLst>
              <a:ext uri="{FF2B5EF4-FFF2-40B4-BE49-F238E27FC236}">
                <a16:creationId xmlns:a16="http://schemas.microsoft.com/office/drawing/2014/main" id="{BD842C86-85A8-66A5-02CA-CF06E9711A7A}"/>
              </a:ext>
            </a:extLst>
          </p:cNvPr>
          <p:cNvGrpSpPr/>
          <p:nvPr/>
        </p:nvGrpSpPr>
        <p:grpSpPr>
          <a:xfrm>
            <a:off x="1039870" y="1315683"/>
            <a:ext cx="3368457" cy="3091302"/>
            <a:chOff x="1039870" y="1459519"/>
            <a:chExt cx="3368457" cy="3091302"/>
          </a:xfrm>
        </p:grpSpPr>
        <p:grpSp>
          <p:nvGrpSpPr>
            <p:cNvPr id="61" name="Group 60">
              <a:extLst>
                <a:ext uri="{FF2B5EF4-FFF2-40B4-BE49-F238E27FC236}">
                  <a16:creationId xmlns:a16="http://schemas.microsoft.com/office/drawing/2014/main" id="{17589EC3-D387-D682-6EAA-E9CDB7346555}"/>
                </a:ext>
              </a:extLst>
            </p:cNvPr>
            <p:cNvGrpSpPr/>
            <p:nvPr/>
          </p:nvGrpSpPr>
          <p:grpSpPr>
            <a:xfrm>
              <a:off x="2105895" y="1459519"/>
              <a:ext cx="1244279" cy="1244279"/>
              <a:chOff x="2105895" y="1459519"/>
              <a:chExt cx="1244279" cy="1244279"/>
            </a:xfrm>
          </p:grpSpPr>
          <p:sp>
            <p:nvSpPr>
              <p:cNvPr id="6" name="Oval 5">
                <a:extLst>
                  <a:ext uri="{FF2B5EF4-FFF2-40B4-BE49-F238E27FC236}">
                    <a16:creationId xmlns:a16="http://schemas.microsoft.com/office/drawing/2014/main" id="{4D9B1468-BAFB-3987-ECC4-69E22D2BF502}"/>
                  </a:ext>
                </a:extLst>
              </p:cNvPr>
              <p:cNvSpPr/>
              <p:nvPr/>
            </p:nvSpPr>
            <p:spPr>
              <a:xfrm>
                <a:off x="2105895" y="1459519"/>
                <a:ext cx="1244279" cy="1244279"/>
              </a:xfrm>
              <a:prstGeom prst="ellipse">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descr="Group brainstorm with solid fill">
                <a:extLst>
                  <a:ext uri="{FF2B5EF4-FFF2-40B4-BE49-F238E27FC236}">
                    <a16:creationId xmlns:a16="http://schemas.microsoft.com/office/drawing/2014/main" id="{4B4B9951-0AA4-5D58-4AF6-318A6B5F27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70834" y="1599438"/>
                <a:ext cx="914400" cy="914400"/>
              </a:xfrm>
              <a:prstGeom prst="rect">
                <a:avLst/>
              </a:prstGeom>
            </p:spPr>
          </p:pic>
        </p:grpSp>
        <p:sp>
          <p:nvSpPr>
            <p:cNvPr id="64" name="TextBox 63">
              <a:extLst>
                <a:ext uri="{FF2B5EF4-FFF2-40B4-BE49-F238E27FC236}">
                  <a16:creationId xmlns:a16="http://schemas.microsoft.com/office/drawing/2014/main" id="{50338E2A-CAAC-2FBB-FA40-B0139E5E32B5}"/>
                </a:ext>
              </a:extLst>
            </p:cNvPr>
            <p:cNvSpPr txBox="1"/>
            <p:nvPr/>
          </p:nvSpPr>
          <p:spPr>
            <a:xfrm>
              <a:off x="1039870" y="2823169"/>
              <a:ext cx="3368457" cy="1727652"/>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Arial" panose="020B0604020202020204" pitchFamily="34" charset="0"/>
                </a:rPr>
                <a:t>Each Shift will be playing against each other to win the most points</a:t>
              </a:r>
            </a:p>
            <a:p>
              <a:pPr marL="285750" marR="0" lvl="0" indent="-285750" algn="l" defTabSz="914400" rtl="0" eaLnBrk="1" fontAlgn="auto" latinLnBrk="0" hangingPunct="1">
                <a:lnSpc>
                  <a:spcPct val="90000"/>
                </a:lnSpc>
                <a:spcBef>
                  <a:spcPts val="1000"/>
                </a:spcBef>
                <a:spcAft>
                  <a:spcPts val="0"/>
                </a:spcAft>
                <a:buClr>
                  <a:srgbClr val="FF0000"/>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Session A + B group points will be added together</a:t>
              </a:r>
            </a:p>
            <a:p>
              <a:pPr marL="285750" marR="0" lvl="0" indent="-285750" algn="l" defTabSz="914400" rtl="0" eaLnBrk="1" fontAlgn="auto" latinLnBrk="0" hangingPunct="1">
                <a:lnSpc>
                  <a:spcPct val="90000"/>
                </a:lnSpc>
                <a:spcBef>
                  <a:spcPts val="1000"/>
                </a:spcBef>
                <a:spcAft>
                  <a:spcPts val="0"/>
                </a:spcAft>
                <a:buClr>
                  <a:srgbClr val="FF0000"/>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gaming purposes, Days + Elmira are considered 1 Shift</a:t>
              </a:r>
            </a:p>
          </p:txBody>
        </p:sp>
      </p:grpSp>
    </p:spTree>
    <p:extLst>
      <p:ext uri="{BB962C8B-B14F-4D97-AF65-F5344CB8AC3E}">
        <p14:creationId xmlns:p14="http://schemas.microsoft.com/office/powerpoint/2010/main" val="41182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up)">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up)">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up)">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E82CF0-F0D4-439C-8C11-590B3D970917}"/>
              </a:ext>
            </a:extLst>
          </p:cNvPr>
          <p:cNvSpPr/>
          <p:nvPr/>
        </p:nvSpPr>
        <p:spPr>
          <a:xfrm>
            <a:off x="0" y="1037063"/>
            <a:ext cx="12192000" cy="21698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C57963A-B060-DBF5-3B5E-82A5D4BC785B}"/>
              </a:ext>
            </a:extLst>
          </p:cNvPr>
          <p:cNvSpPr/>
          <p:nvPr/>
        </p:nvSpPr>
        <p:spPr>
          <a:xfrm>
            <a:off x="0" y="1037063"/>
            <a:ext cx="12192000" cy="1027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3F13156-6BCB-D0AA-0B07-7E425B6250D7}"/>
              </a:ext>
            </a:extLst>
          </p:cNvPr>
          <p:cNvSpPr>
            <a:spLocks noGrp="1"/>
          </p:cNvSpPr>
          <p:nvPr>
            <p:ph type="title"/>
          </p:nvPr>
        </p:nvSpPr>
        <p:spPr>
          <a:xfrm>
            <a:off x="702377" y="195370"/>
            <a:ext cx="11243816" cy="1085064"/>
          </a:xfrm>
        </p:spPr>
        <p:txBody>
          <a:bodyPr>
            <a:normAutofit/>
          </a:bodyPr>
          <a:lstStyle/>
          <a:p>
            <a:r>
              <a:rPr lang="en-US" b="1" dirty="0"/>
              <a:t>Replenishment: </a:t>
            </a:r>
            <a:r>
              <a:rPr lang="en-US" b="1" dirty="0">
                <a:solidFill>
                  <a:srgbClr val="FF0000"/>
                </a:solidFill>
              </a:rPr>
              <a:t>WM Guiding Principles</a:t>
            </a:r>
          </a:p>
        </p:txBody>
      </p:sp>
      <p:sp>
        <p:nvSpPr>
          <p:cNvPr id="11" name="Rectangle: Rounded Corners 10">
            <a:extLst>
              <a:ext uri="{FF2B5EF4-FFF2-40B4-BE49-F238E27FC236}">
                <a16:creationId xmlns:a16="http://schemas.microsoft.com/office/drawing/2014/main" id="{2F8F8C3F-DFE6-A99F-4963-3720624C040A}"/>
              </a:ext>
            </a:extLst>
          </p:cNvPr>
          <p:cNvSpPr/>
          <p:nvPr/>
        </p:nvSpPr>
        <p:spPr>
          <a:xfrm>
            <a:off x="3753007" y="2166856"/>
            <a:ext cx="1786494" cy="78658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6888"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Inventory</a:t>
            </a:r>
          </a:p>
          <a:p>
            <a:pPr marL="0" marR="0" lvl="0" indent="0" algn="ctr" defTabSz="246888"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(iLPNs</a:t>
            </a:r>
            <a:r>
              <a:rPr kumimoji="0" lang="en-US" sz="972"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12" name="Rectangle: Rounded Corners 11">
            <a:extLst>
              <a:ext uri="{FF2B5EF4-FFF2-40B4-BE49-F238E27FC236}">
                <a16:creationId xmlns:a16="http://schemas.microsoft.com/office/drawing/2014/main" id="{C558FD9A-B051-A91E-EA58-74438709D53F}"/>
              </a:ext>
            </a:extLst>
          </p:cNvPr>
          <p:cNvSpPr/>
          <p:nvPr/>
        </p:nvSpPr>
        <p:spPr>
          <a:xfrm>
            <a:off x="7053126" y="2181510"/>
            <a:ext cx="1788547" cy="78658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6888"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Locations</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(Reserve Locns +</a:t>
            </a:r>
          </a:p>
          <a:p>
            <a:pPr marL="0" marR="0" lvl="0" indent="0" algn="ctr" defTabSz="246888" rtl="0" eaLnBrk="1" fontAlgn="auto" latinLnBrk="0" hangingPunct="1">
              <a:lnSpc>
                <a:spcPct val="100000"/>
              </a:lnSpc>
              <a:spcBef>
                <a:spcPts val="0"/>
              </a:spcBef>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Pick Locns)</a:t>
            </a:r>
          </a:p>
        </p:txBody>
      </p:sp>
      <p:sp>
        <p:nvSpPr>
          <p:cNvPr id="13" name="Rectangle: Rounded Corners 12">
            <a:extLst>
              <a:ext uri="{FF2B5EF4-FFF2-40B4-BE49-F238E27FC236}">
                <a16:creationId xmlns:a16="http://schemas.microsoft.com/office/drawing/2014/main" id="{EB5197B6-BBFD-2F07-D4AB-5EC40E67CC6D}"/>
              </a:ext>
            </a:extLst>
          </p:cNvPr>
          <p:cNvSpPr/>
          <p:nvPr/>
        </p:nvSpPr>
        <p:spPr>
          <a:xfrm>
            <a:off x="9796152" y="2165123"/>
            <a:ext cx="1788547" cy="8029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6888"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Process</a:t>
            </a:r>
          </a:p>
          <a:p>
            <a:pPr marL="0" marR="0" lvl="0" indent="0" algn="ctr" defTabSz="246888"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(Tasks)</a:t>
            </a:r>
          </a:p>
        </p:txBody>
      </p:sp>
      <p:sp>
        <p:nvSpPr>
          <p:cNvPr id="7" name="Arrow: Pentagon 6">
            <a:extLst>
              <a:ext uri="{FF2B5EF4-FFF2-40B4-BE49-F238E27FC236}">
                <a16:creationId xmlns:a16="http://schemas.microsoft.com/office/drawing/2014/main" id="{5F7E352B-2BA7-431E-477F-0920FC0B1FB6}"/>
              </a:ext>
            </a:extLst>
          </p:cNvPr>
          <p:cNvSpPr/>
          <p:nvPr/>
        </p:nvSpPr>
        <p:spPr>
          <a:xfrm>
            <a:off x="531961" y="2117584"/>
            <a:ext cx="2215255" cy="786581"/>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Replenishment</a:t>
            </a:r>
          </a:p>
        </p:txBody>
      </p:sp>
      <p:sp>
        <p:nvSpPr>
          <p:cNvPr id="8" name="TextBox 7">
            <a:extLst>
              <a:ext uri="{FF2B5EF4-FFF2-40B4-BE49-F238E27FC236}">
                <a16:creationId xmlns:a16="http://schemas.microsoft.com/office/drawing/2014/main" id="{630BC0B8-6BF2-39EC-5374-C2CBD559581F}"/>
              </a:ext>
            </a:extLst>
          </p:cNvPr>
          <p:cNvSpPr txBox="1"/>
          <p:nvPr/>
        </p:nvSpPr>
        <p:spPr>
          <a:xfrm>
            <a:off x="2880512" y="2332665"/>
            <a:ext cx="815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Move </a:t>
            </a:r>
          </a:p>
        </p:txBody>
      </p:sp>
      <p:sp>
        <p:nvSpPr>
          <p:cNvPr id="9" name="TextBox 8">
            <a:extLst>
              <a:ext uri="{FF2B5EF4-FFF2-40B4-BE49-F238E27FC236}">
                <a16:creationId xmlns:a16="http://schemas.microsoft.com/office/drawing/2014/main" id="{82C5B75F-CA89-A689-ED24-D64124A4FEA7}"/>
              </a:ext>
            </a:extLst>
          </p:cNvPr>
          <p:cNvSpPr txBox="1"/>
          <p:nvPr/>
        </p:nvSpPr>
        <p:spPr>
          <a:xfrm>
            <a:off x="5677829" y="2332665"/>
            <a:ext cx="1431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Between</a:t>
            </a:r>
          </a:p>
        </p:txBody>
      </p:sp>
      <p:sp>
        <p:nvSpPr>
          <p:cNvPr id="14" name="TextBox 13">
            <a:extLst>
              <a:ext uri="{FF2B5EF4-FFF2-40B4-BE49-F238E27FC236}">
                <a16:creationId xmlns:a16="http://schemas.microsoft.com/office/drawing/2014/main" id="{7A649DB0-D9E2-B34E-FACF-80FCCADE6FF6}"/>
              </a:ext>
            </a:extLst>
          </p:cNvPr>
          <p:cNvSpPr txBox="1"/>
          <p:nvPr/>
        </p:nvSpPr>
        <p:spPr>
          <a:xfrm>
            <a:off x="8857132" y="2349459"/>
            <a:ext cx="1042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Using a</a:t>
            </a:r>
          </a:p>
        </p:txBody>
      </p:sp>
      <p:grpSp>
        <p:nvGrpSpPr>
          <p:cNvPr id="20" name="Group 19">
            <a:extLst>
              <a:ext uri="{FF2B5EF4-FFF2-40B4-BE49-F238E27FC236}">
                <a16:creationId xmlns:a16="http://schemas.microsoft.com/office/drawing/2014/main" id="{E7BDAC11-82B0-6B60-E3DF-B21C92454D15}"/>
              </a:ext>
            </a:extLst>
          </p:cNvPr>
          <p:cNvGrpSpPr/>
          <p:nvPr/>
        </p:nvGrpSpPr>
        <p:grpSpPr>
          <a:xfrm>
            <a:off x="550272" y="1206550"/>
            <a:ext cx="10210957" cy="676275"/>
            <a:chOff x="456570" y="1184436"/>
            <a:chExt cx="10210957" cy="676275"/>
          </a:xfrm>
        </p:grpSpPr>
        <p:sp>
          <p:nvSpPr>
            <p:cNvPr id="3" name="Rectangle: Rounded Corners 2">
              <a:extLst>
                <a:ext uri="{FF2B5EF4-FFF2-40B4-BE49-F238E27FC236}">
                  <a16:creationId xmlns:a16="http://schemas.microsoft.com/office/drawing/2014/main" id="{04728A4F-3FC8-99EF-F3A0-0FF2BBA203D3}"/>
                </a:ext>
              </a:extLst>
            </p:cNvPr>
            <p:cNvSpPr/>
            <p:nvPr/>
          </p:nvSpPr>
          <p:spPr>
            <a:xfrm>
              <a:off x="1258056" y="1294559"/>
              <a:ext cx="9409471" cy="441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Remember: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Main Purpose of a warehouse is to move</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inventory</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between</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locations</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via a </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process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5" name="Picture 4" descr="A red sign with a hand and a string&#10;&#10;Description automatically generated">
              <a:extLst>
                <a:ext uri="{FF2B5EF4-FFF2-40B4-BE49-F238E27FC236}">
                  <a16:creationId xmlns:a16="http://schemas.microsoft.com/office/drawing/2014/main" id="{F78A7356-141E-50A9-2F3F-A6D0D0D3F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70" y="1184436"/>
              <a:ext cx="685800" cy="676275"/>
            </a:xfrm>
            <a:prstGeom prst="rect">
              <a:avLst/>
            </a:prstGeom>
            <a:effectLst>
              <a:outerShdw blurRad="50800" dist="38100" dir="2700000" algn="tl" rotWithShape="0">
                <a:prstClr val="black">
                  <a:alpha val="40000"/>
                </a:prstClr>
              </a:outerShdw>
            </a:effectLst>
          </p:spPr>
        </p:pic>
      </p:grpSp>
      <p:grpSp>
        <p:nvGrpSpPr>
          <p:cNvPr id="27" name="Group 26">
            <a:extLst>
              <a:ext uri="{FF2B5EF4-FFF2-40B4-BE49-F238E27FC236}">
                <a16:creationId xmlns:a16="http://schemas.microsoft.com/office/drawing/2014/main" id="{68F122B2-230D-47C4-19C9-C63CD1F11B6B}"/>
              </a:ext>
            </a:extLst>
          </p:cNvPr>
          <p:cNvGrpSpPr/>
          <p:nvPr/>
        </p:nvGrpSpPr>
        <p:grpSpPr>
          <a:xfrm>
            <a:off x="348146" y="3308995"/>
            <a:ext cx="8493527" cy="2745184"/>
            <a:chOff x="1284461" y="3469474"/>
            <a:chExt cx="8313139" cy="2745184"/>
          </a:xfrm>
        </p:grpSpPr>
        <p:sp>
          <p:nvSpPr>
            <p:cNvPr id="24" name="Oval 23">
              <a:extLst>
                <a:ext uri="{FF2B5EF4-FFF2-40B4-BE49-F238E27FC236}">
                  <a16:creationId xmlns:a16="http://schemas.microsoft.com/office/drawing/2014/main" id="{D3A66D34-FC0C-C45E-6634-C488082FDB47}"/>
                </a:ext>
              </a:extLst>
            </p:cNvPr>
            <p:cNvSpPr/>
            <p:nvPr/>
          </p:nvSpPr>
          <p:spPr>
            <a:xfrm>
              <a:off x="1338471" y="3677534"/>
              <a:ext cx="2537124" cy="25371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18087F4A-69F4-D686-F366-9DFBDF62F6FD}"/>
                </a:ext>
              </a:extLst>
            </p:cNvPr>
            <p:cNvGrpSpPr/>
            <p:nvPr/>
          </p:nvGrpSpPr>
          <p:grpSpPr>
            <a:xfrm>
              <a:off x="1284461" y="3469474"/>
              <a:ext cx="8313139" cy="2745184"/>
              <a:chOff x="921948" y="3380280"/>
              <a:chExt cx="8313139" cy="2745184"/>
            </a:xfrm>
          </p:grpSpPr>
          <p:grpSp>
            <p:nvGrpSpPr>
              <p:cNvPr id="21" name="Group 20">
                <a:extLst>
                  <a:ext uri="{FF2B5EF4-FFF2-40B4-BE49-F238E27FC236}">
                    <a16:creationId xmlns:a16="http://schemas.microsoft.com/office/drawing/2014/main" id="{C7E9B5BC-E366-40D8-F264-8DCF05BF03ED}"/>
                  </a:ext>
                </a:extLst>
              </p:cNvPr>
              <p:cNvGrpSpPr/>
              <p:nvPr/>
            </p:nvGrpSpPr>
            <p:grpSpPr>
              <a:xfrm>
                <a:off x="3759037" y="3380280"/>
                <a:ext cx="5476050" cy="856049"/>
                <a:chOff x="3301837" y="3365626"/>
                <a:chExt cx="5476050" cy="856049"/>
              </a:xfrm>
            </p:grpSpPr>
            <p:sp>
              <p:nvSpPr>
                <p:cNvPr id="17" name="TextBox 16">
                  <a:extLst>
                    <a:ext uri="{FF2B5EF4-FFF2-40B4-BE49-F238E27FC236}">
                      <a16:creationId xmlns:a16="http://schemas.microsoft.com/office/drawing/2014/main" id="{9195E984-0559-B0E9-30B2-98BCEA4F54F1}"/>
                    </a:ext>
                  </a:extLst>
                </p:cNvPr>
                <p:cNvSpPr txBox="1"/>
                <p:nvPr/>
              </p:nvSpPr>
              <p:spPr>
                <a:xfrm>
                  <a:off x="4541835" y="3365626"/>
                  <a:ext cx="4236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Home Hardware Best Practices </a:t>
                  </a:r>
                </a:p>
              </p:txBody>
            </p:sp>
            <p:pic>
              <p:nvPicPr>
                <p:cNvPr id="18" name="Picture 17" descr="A red and yellow sign with white letters&#10;&#10;Description automatically generated">
                  <a:extLst>
                    <a:ext uri="{FF2B5EF4-FFF2-40B4-BE49-F238E27FC236}">
                      <a16:creationId xmlns:a16="http://schemas.microsoft.com/office/drawing/2014/main" id="{B082E739-0767-9AB9-D3E5-D72D2AF09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837" y="3407463"/>
                  <a:ext cx="880020" cy="814212"/>
                </a:xfrm>
                <a:prstGeom prst="rect">
                  <a:avLst/>
                </a:prstGeom>
              </p:spPr>
            </p:pic>
          </p:grpSp>
          <p:pic>
            <p:nvPicPr>
              <p:cNvPr id="23" name="Picture 22">
                <a:extLst>
                  <a:ext uri="{FF2B5EF4-FFF2-40B4-BE49-F238E27FC236}">
                    <a16:creationId xmlns:a16="http://schemas.microsoft.com/office/drawing/2014/main" id="{4B4006CD-D2A4-34DC-929E-3B6BDAD3DF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921948" y="3422117"/>
                <a:ext cx="2534725" cy="2703347"/>
              </a:xfrm>
              <a:prstGeom prst="rect">
                <a:avLst/>
              </a:prstGeom>
              <a:ln>
                <a:noFill/>
              </a:ln>
              <a:effectLst/>
            </p:spPr>
          </p:pic>
        </p:grpSp>
      </p:grpSp>
      <p:sp>
        <p:nvSpPr>
          <p:cNvPr id="28" name="Content Placeholder 4">
            <a:extLst>
              <a:ext uri="{FF2B5EF4-FFF2-40B4-BE49-F238E27FC236}">
                <a16:creationId xmlns:a16="http://schemas.microsoft.com/office/drawing/2014/main" id="{206E388C-14C6-9BFA-7138-4359E49695CC}"/>
              </a:ext>
            </a:extLst>
          </p:cNvPr>
          <p:cNvSpPr txBox="1">
            <a:spLocks/>
          </p:cNvSpPr>
          <p:nvPr/>
        </p:nvSpPr>
        <p:spPr>
          <a:xfrm>
            <a:off x="4454838" y="3859967"/>
            <a:ext cx="7432491" cy="24207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444" marR="0" lvl="0" indent="-123444" algn="l" defTabSz="493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Replenishment should be done in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priority order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execute in task list order</a:t>
            </a:r>
          </a:p>
          <a:p>
            <a:pPr marL="123444" marR="0" lvl="0" indent="-123444" algn="l" defTabSz="493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Complete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Lean Time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Replenishment tasks during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down time </a:t>
            </a:r>
          </a:p>
          <a:p>
            <a:pPr marL="123444" marR="0" lvl="0" indent="-123444" algn="l" defTabSz="493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Continuous monitoring of tasks… </a:t>
            </a:r>
          </a:p>
          <a:p>
            <a:pPr marL="685800" marR="0" lvl="1" indent="-228600" algn="l" defTabSz="493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Are high priority tasks being picked up? </a:t>
            </a:r>
          </a:p>
          <a:p>
            <a:pPr marL="685800" marR="0" lvl="1" indent="-228600" algn="l" defTabSz="493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Are there any assigned tasks by the previous shift? </a:t>
            </a:r>
          </a:p>
          <a:p>
            <a:pPr marL="685800" marR="0" lvl="1" indent="-228600" algn="l" defTabSz="493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Are the task paths properly set up?</a:t>
            </a:r>
          </a:p>
          <a:p>
            <a:pPr marL="685800" marR="0" lvl="1" indent="-228600" algn="l" defTabSz="4937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Troubleshooting  Compass Tickets </a:t>
            </a:r>
          </a:p>
        </p:txBody>
      </p:sp>
    </p:spTree>
    <p:extLst>
      <p:ext uri="{BB962C8B-B14F-4D97-AF65-F5344CB8AC3E}">
        <p14:creationId xmlns:p14="http://schemas.microsoft.com/office/powerpoint/2010/main" val="11480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7" grpId="0" animBg="1"/>
      <p:bldP spid="8" grpId="0"/>
      <p:bldP spid="9" grpId="0"/>
      <p:bldP spid="14"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0E1A20-2166-8E80-0FE7-4B4ABA4F729E}"/>
              </a:ext>
            </a:extLst>
          </p:cNvPr>
          <p:cNvSpPr txBox="1"/>
          <p:nvPr/>
        </p:nvSpPr>
        <p:spPr>
          <a:xfrm>
            <a:off x="2507759" y="385582"/>
            <a:ext cx="7176483"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Replenishment: </a:t>
            </a:r>
            <a:r>
              <a:rPr lang="en-US" sz="3200" b="1" dirty="0">
                <a:solidFill>
                  <a:srgbClr val="FF0000"/>
                </a:solidFill>
                <a:latin typeface="Arial" panose="020B0604020202020204" pitchFamily="34" charset="0"/>
                <a:cs typeface="Arial" panose="020B0604020202020204" pitchFamily="34" charset="0"/>
              </a:rPr>
              <a:t>Monitoring Tasks</a:t>
            </a:r>
          </a:p>
        </p:txBody>
      </p:sp>
      <p:sp>
        <p:nvSpPr>
          <p:cNvPr id="9" name="TextBox 8">
            <a:extLst>
              <a:ext uri="{FF2B5EF4-FFF2-40B4-BE49-F238E27FC236}">
                <a16:creationId xmlns:a16="http://schemas.microsoft.com/office/drawing/2014/main" id="{6C71BB73-939C-4519-8D5C-565F4051EBCD}"/>
              </a:ext>
            </a:extLst>
          </p:cNvPr>
          <p:cNvSpPr txBox="1"/>
          <p:nvPr/>
        </p:nvSpPr>
        <p:spPr>
          <a:xfrm>
            <a:off x="3807958" y="1177166"/>
            <a:ext cx="4576084" cy="892552"/>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Building Supervisor/LH</a:t>
            </a:r>
          </a:p>
          <a:p>
            <a:pPr algn="ctr"/>
            <a:r>
              <a:rPr lang="en-US" sz="2000" b="1" dirty="0">
                <a:latin typeface="Calibri" panose="020F0502020204030204" pitchFamily="34" charset="0"/>
                <a:cs typeface="Calibri" panose="020F0502020204030204" pitchFamily="34" charset="0"/>
              </a:rPr>
              <a:t>View Replen Tasks in WM</a:t>
            </a:r>
          </a:p>
        </p:txBody>
      </p:sp>
      <p:grpSp>
        <p:nvGrpSpPr>
          <p:cNvPr id="7" name="Group 6">
            <a:extLst>
              <a:ext uri="{FF2B5EF4-FFF2-40B4-BE49-F238E27FC236}">
                <a16:creationId xmlns:a16="http://schemas.microsoft.com/office/drawing/2014/main" id="{23FF1719-F1D5-68A7-A60C-D3EF35FAF4F4}"/>
              </a:ext>
            </a:extLst>
          </p:cNvPr>
          <p:cNvGrpSpPr/>
          <p:nvPr/>
        </p:nvGrpSpPr>
        <p:grpSpPr>
          <a:xfrm>
            <a:off x="0" y="677969"/>
            <a:ext cx="10844765" cy="5776907"/>
            <a:chOff x="224040" y="574000"/>
            <a:chExt cx="10844765" cy="5776907"/>
          </a:xfrm>
        </p:grpSpPr>
        <p:sp>
          <p:nvSpPr>
            <p:cNvPr id="6" name="Rectangle: Rounded Corners 5">
              <a:extLst>
                <a:ext uri="{FF2B5EF4-FFF2-40B4-BE49-F238E27FC236}">
                  <a16:creationId xmlns:a16="http://schemas.microsoft.com/office/drawing/2014/main" id="{E768A6AD-3C2D-DC93-9D58-918778355DF9}"/>
                </a:ext>
              </a:extLst>
            </p:cNvPr>
            <p:cNvSpPr/>
            <p:nvPr/>
          </p:nvSpPr>
          <p:spPr>
            <a:xfrm>
              <a:off x="3167981" y="3325030"/>
              <a:ext cx="7744705" cy="2688189"/>
            </a:xfrm>
            <a:prstGeom prst="roundRect">
              <a:avLst>
                <a:gd name="adj" fmla="val 712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397FD4-01D8-B97E-5506-A56CFCEB7D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600404">
              <a:off x="224040" y="574000"/>
              <a:ext cx="10264814" cy="5776907"/>
            </a:xfrm>
            <a:prstGeom prst="rect">
              <a:avLst/>
            </a:prstGeom>
          </p:spPr>
        </p:pic>
        <p:sp>
          <p:nvSpPr>
            <p:cNvPr id="2" name="TextBox 1">
              <a:extLst>
                <a:ext uri="{FF2B5EF4-FFF2-40B4-BE49-F238E27FC236}">
                  <a16:creationId xmlns:a16="http://schemas.microsoft.com/office/drawing/2014/main" id="{85CF359B-9835-A1CF-13DC-7E48192C88E9}"/>
                </a:ext>
              </a:extLst>
            </p:cNvPr>
            <p:cNvSpPr txBox="1"/>
            <p:nvPr/>
          </p:nvSpPr>
          <p:spPr>
            <a:xfrm>
              <a:off x="4027469" y="3535619"/>
              <a:ext cx="7041336" cy="2539157"/>
            </a:xfrm>
            <a:prstGeom prst="rect">
              <a:avLst/>
            </a:prstGeom>
            <a:noFill/>
          </p:spPr>
          <p:txBody>
            <a:bodyPr wrap="square" rtlCol="0">
              <a:spAutoFit/>
            </a:bodyPr>
            <a:lstStyle/>
            <a:p>
              <a:r>
                <a:rPr lang="en-US" sz="2400" b="1" dirty="0">
                  <a:solidFill>
                    <a:schemeClr val="accent4"/>
                  </a:solidFill>
                  <a:latin typeface="Calibri" panose="020F0502020204030204" pitchFamily="34" charset="0"/>
                  <a:cs typeface="Calibri" panose="020F0502020204030204" pitchFamily="34" charset="0"/>
                </a:rPr>
                <a:t>          Steps to View Replenishment Tasks</a:t>
              </a:r>
            </a:p>
            <a:p>
              <a:pPr marL="457200" indent="-457200">
                <a:lnSpc>
                  <a:spcPct val="150000"/>
                </a:lnSpc>
                <a:buFont typeface="+mj-lt"/>
                <a:buAutoNum type="arabicParenR"/>
              </a:pPr>
              <a:r>
                <a:rPr lang="en-US" sz="1800" dirty="0">
                  <a:solidFill>
                    <a:schemeClr val="bg1"/>
                  </a:solidFill>
                  <a:latin typeface="Calibri" panose="020F0502020204030204" pitchFamily="34" charset="0"/>
                  <a:cs typeface="Calibri" panose="020F0502020204030204" pitchFamily="34" charset="0"/>
                </a:rPr>
                <a:t>Set “</a:t>
              </a:r>
              <a:r>
                <a:rPr lang="en-US" sz="1800" dirty="0">
                  <a:solidFill>
                    <a:srgbClr val="FFC000"/>
                  </a:solidFill>
                  <a:latin typeface="Calibri" panose="020F0502020204030204" pitchFamily="34" charset="0"/>
                  <a:cs typeface="Calibri" panose="020F0502020204030204" pitchFamily="34" charset="0"/>
                </a:rPr>
                <a:t>Task Type</a:t>
              </a:r>
              <a:r>
                <a:rPr lang="en-US" sz="1800" dirty="0">
                  <a:solidFill>
                    <a:schemeClr val="bg1"/>
                  </a:solidFill>
                  <a:latin typeface="Calibri" panose="020F0502020204030204" pitchFamily="34" charset="0"/>
                  <a:cs typeface="Calibri" panose="020F0502020204030204" pitchFamily="34" charset="0"/>
                </a:rPr>
                <a:t>” to “</a:t>
              </a:r>
              <a:r>
                <a:rPr lang="en-US" sz="1800" dirty="0" err="1">
                  <a:solidFill>
                    <a:schemeClr val="bg1"/>
                  </a:solidFill>
                  <a:latin typeface="Calibri" panose="020F0502020204030204" pitchFamily="34" charset="0"/>
                  <a:cs typeface="Calibri" panose="020F0502020204030204" pitchFamily="34" charset="0"/>
                </a:rPr>
                <a:t>Replen</a:t>
              </a:r>
              <a:r>
                <a:rPr lang="en-US" sz="1800" dirty="0">
                  <a:solidFill>
                    <a:schemeClr val="bg1"/>
                  </a:solidFill>
                  <a:latin typeface="Calibri" panose="020F0502020204030204" pitchFamily="34" charset="0"/>
                  <a:cs typeface="Calibri" panose="020F0502020204030204" pitchFamily="34" charset="0"/>
                </a:rPr>
                <a:t>-Entire </a:t>
              </a:r>
              <a:r>
                <a:rPr lang="en-US" sz="1800" dirty="0" err="1">
                  <a:solidFill>
                    <a:schemeClr val="bg1"/>
                  </a:solidFill>
                  <a:latin typeface="Calibri" panose="020F0502020204030204" pitchFamily="34" charset="0"/>
                  <a:cs typeface="Calibri" panose="020F0502020204030204" pitchFamily="34" charset="0"/>
                </a:rPr>
                <a:t>iLPN</a:t>
              </a:r>
              <a:r>
                <a:rPr lang="en-US" sz="1800" dirty="0">
                  <a:solidFill>
                    <a:schemeClr val="bg1"/>
                  </a:solidFill>
                  <a:latin typeface="Calibri" panose="020F0502020204030204" pitchFamily="34" charset="0"/>
                  <a:cs typeface="Calibri" panose="020F0502020204030204" pitchFamily="34" charset="0"/>
                </a:rPr>
                <a:t>” and “</a:t>
              </a:r>
              <a:r>
                <a:rPr lang="en-US" sz="1800" dirty="0" err="1">
                  <a:solidFill>
                    <a:schemeClr val="bg1"/>
                  </a:solidFill>
                  <a:latin typeface="Calibri" panose="020F0502020204030204" pitchFamily="34" charset="0"/>
                  <a:cs typeface="Calibri" panose="020F0502020204030204" pitchFamily="34" charset="0"/>
                </a:rPr>
                <a:t>Replen</a:t>
              </a:r>
              <a:r>
                <a:rPr lang="en-US" sz="1800" dirty="0">
                  <a:solidFill>
                    <a:schemeClr val="bg1"/>
                  </a:solidFill>
                  <a:latin typeface="Calibri" panose="020F0502020204030204" pitchFamily="34" charset="0"/>
                  <a:cs typeface="Calibri" panose="020F0502020204030204" pitchFamily="34" charset="0"/>
                </a:rPr>
                <a:t>-Partial </a:t>
              </a:r>
              <a:r>
                <a:rPr lang="en-US" sz="1800" dirty="0" err="1">
                  <a:solidFill>
                    <a:schemeClr val="bg1"/>
                  </a:solidFill>
                  <a:latin typeface="Calibri" panose="020F0502020204030204" pitchFamily="34" charset="0"/>
                  <a:cs typeface="Calibri" panose="020F0502020204030204" pitchFamily="34" charset="0"/>
                </a:rPr>
                <a:t>iLPN</a:t>
              </a:r>
              <a:r>
                <a:rPr lang="en-US" sz="1800" dirty="0">
                  <a:solidFill>
                    <a:schemeClr val="bg1"/>
                  </a:solidFill>
                  <a:latin typeface="Calibri" panose="020F0502020204030204" pitchFamily="34" charset="0"/>
                  <a:cs typeface="Calibri" panose="020F0502020204030204" pitchFamily="34" charset="0"/>
                </a:rPr>
                <a:t>”</a:t>
              </a:r>
            </a:p>
            <a:p>
              <a:pPr marL="457200" indent="-457200">
                <a:buFont typeface="+mj-lt"/>
                <a:buAutoNum type="arabicParenR"/>
              </a:pPr>
              <a:r>
                <a:rPr lang="en-US" sz="1800" dirty="0">
                  <a:solidFill>
                    <a:schemeClr val="bg1"/>
                  </a:solidFill>
                  <a:latin typeface="Calibri" panose="020F0502020204030204" pitchFamily="34" charset="0"/>
                  <a:cs typeface="Calibri" panose="020F0502020204030204" pitchFamily="34" charset="0"/>
                </a:rPr>
                <a:t>Set </a:t>
              </a:r>
              <a:r>
                <a:rPr lang="en-US" sz="1800" dirty="0">
                  <a:solidFill>
                    <a:srgbClr val="FFC000"/>
                  </a:solidFill>
                  <a:latin typeface="Calibri" panose="020F0502020204030204" pitchFamily="34" charset="0"/>
                  <a:cs typeface="Calibri" panose="020F0502020204030204" pitchFamily="34" charset="0"/>
                </a:rPr>
                <a:t>Header Status </a:t>
              </a:r>
              <a:r>
                <a:rPr lang="en-US" sz="1800" dirty="0">
                  <a:solidFill>
                    <a:schemeClr val="bg1"/>
                  </a:solidFill>
                  <a:latin typeface="Calibri" panose="020F0502020204030204" pitchFamily="34" charset="0"/>
                  <a:cs typeface="Calibri" panose="020F0502020204030204" pitchFamily="34" charset="0"/>
                </a:rPr>
                <a:t>to include everything from “In drop zone”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to “In Progress”</a:t>
              </a:r>
            </a:p>
            <a:p>
              <a:pPr marL="457200" indent="-457200">
                <a:lnSpc>
                  <a:spcPct val="150000"/>
                </a:lnSpc>
                <a:buFont typeface="+mj-lt"/>
                <a:buAutoNum type="arabicParenR"/>
              </a:pPr>
              <a:r>
                <a:rPr lang="en-US" sz="1800" dirty="0">
                  <a:solidFill>
                    <a:schemeClr val="bg1"/>
                  </a:solidFill>
                  <a:latin typeface="Calibri" panose="020F0502020204030204" pitchFamily="34" charset="0"/>
                  <a:cs typeface="Calibri" panose="020F0502020204030204" pitchFamily="34" charset="0"/>
                </a:rPr>
                <a:t>Set </a:t>
              </a:r>
              <a:r>
                <a:rPr lang="en-US" sz="1800" dirty="0">
                  <a:solidFill>
                    <a:srgbClr val="FFC000"/>
                  </a:solidFill>
                  <a:latin typeface="Calibri" panose="020F0502020204030204" pitchFamily="34" charset="0"/>
                  <a:cs typeface="Calibri" panose="020F0502020204030204" pitchFamily="34" charset="0"/>
                </a:rPr>
                <a:t>WG/WA</a:t>
              </a:r>
            </a:p>
            <a:p>
              <a:pPr marL="457200" indent="-457200">
                <a:lnSpc>
                  <a:spcPct val="150000"/>
                </a:lnSpc>
                <a:buFont typeface="+mj-lt"/>
                <a:buAutoNum type="arabicParenR"/>
              </a:pPr>
              <a:r>
                <a:rPr lang="en-US" sz="1800" dirty="0">
                  <a:solidFill>
                    <a:schemeClr val="bg1"/>
                  </a:solidFill>
                  <a:latin typeface="Calibri" panose="020F0502020204030204" pitchFamily="34" charset="0"/>
                  <a:cs typeface="Calibri" panose="020F0502020204030204" pitchFamily="34" charset="0"/>
                </a:rPr>
                <a:t>Click “</a:t>
              </a:r>
              <a:r>
                <a:rPr lang="en-US" sz="1800" dirty="0">
                  <a:solidFill>
                    <a:srgbClr val="FFC000"/>
                  </a:solidFill>
                  <a:latin typeface="Calibri" panose="020F0502020204030204" pitchFamily="34" charset="0"/>
                  <a:cs typeface="Calibri" panose="020F0502020204030204" pitchFamily="34" charset="0"/>
                </a:rPr>
                <a:t>Apply</a:t>
              </a:r>
              <a:r>
                <a:rPr lang="en-US" sz="1800" dirty="0">
                  <a:solidFill>
                    <a:schemeClr val="bg1"/>
                  </a:solidFill>
                  <a:latin typeface="Calibri" panose="020F0502020204030204" pitchFamily="34" charset="0"/>
                  <a:cs typeface="Calibri" panose="020F0502020204030204" pitchFamily="34" charset="0"/>
                </a:rPr>
                <a:t>”</a:t>
              </a:r>
            </a:p>
            <a:p>
              <a:endParaRPr lang="en-US" dirty="0"/>
            </a:p>
          </p:txBody>
        </p:sp>
      </p:grpSp>
    </p:spTree>
    <p:extLst>
      <p:ext uri="{BB962C8B-B14F-4D97-AF65-F5344CB8AC3E}">
        <p14:creationId xmlns:p14="http://schemas.microsoft.com/office/powerpoint/2010/main" val="35398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0E1A20-2166-8E80-0FE7-4B4ABA4F729E}"/>
              </a:ext>
            </a:extLst>
          </p:cNvPr>
          <p:cNvSpPr txBox="1"/>
          <p:nvPr/>
        </p:nvSpPr>
        <p:spPr>
          <a:xfrm>
            <a:off x="1833419" y="319569"/>
            <a:ext cx="8453009" cy="646331"/>
          </a:xfrm>
          <a:prstGeom prst="rect">
            <a:avLst/>
          </a:prstGeom>
          <a:noFill/>
        </p:spPr>
        <p:txBody>
          <a:bodyPr wrap="square" rtlCol="0">
            <a:spAutoFit/>
          </a:bodyPr>
          <a:lstStyle/>
          <a:p>
            <a:pPr algn="ctr"/>
            <a:r>
              <a:rPr lang="en-US" sz="3600" b="1" dirty="0"/>
              <a:t>Replenishment: </a:t>
            </a:r>
            <a:r>
              <a:rPr lang="en-US" sz="3600" b="1" dirty="0">
                <a:solidFill>
                  <a:srgbClr val="FF0000"/>
                </a:solidFill>
              </a:rPr>
              <a:t>Monitoring Tasks (cont’d)</a:t>
            </a:r>
          </a:p>
        </p:txBody>
      </p:sp>
      <p:grpSp>
        <p:nvGrpSpPr>
          <p:cNvPr id="12" name="Group 11">
            <a:extLst>
              <a:ext uri="{FF2B5EF4-FFF2-40B4-BE49-F238E27FC236}">
                <a16:creationId xmlns:a16="http://schemas.microsoft.com/office/drawing/2014/main" id="{CC099614-2266-71DB-8447-52766DFA2A2F}"/>
              </a:ext>
            </a:extLst>
          </p:cNvPr>
          <p:cNvGrpSpPr/>
          <p:nvPr/>
        </p:nvGrpSpPr>
        <p:grpSpPr>
          <a:xfrm>
            <a:off x="852834" y="319569"/>
            <a:ext cx="10414178" cy="5953223"/>
            <a:chOff x="905107" y="321898"/>
            <a:chExt cx="10414178" cy="5953223"/>
          </a:xfrm>
        </p:grpSpPr>
        <p:grpSp>
          <p:nvGrpSpPr>
            <p:cNvPr id="10" name="Group 9">
              <a:extLst>
                <a:ext uri="{FF2B5EF4-FFF2-40B4-BE49-F238E27FC236}">
                  <a16:creationId xmlns:a16="http://schemas.microsoft.com/office/drawing/2014/main" id="{47F92CE8-B9F3-893F-03E7-91913790B6AD}"/>
                </a:ext>
              </a:extLst>
            </p:cNvPr>
            <p:cNvGrpSpPr/>
            <p:nvPr/>
          </p:nvGrpSpPr>
          <p:grpSpPr>
            <a:xfrm>
              <a:off x="905107" y="321898"/>
              <a:ext cx="10381786" cy="5693750"/>
              <a:chOff x="1338146" y="394815"/>
              <a:chExt cx="10381786" cy="5693750"/>
            </a:xfrm>
          </p:grpSpPr>
          <p:sp>
            <p:nvSpPr>
              <p:cNvPr id="6" name="Rectangle: Rounded Corners 5">
                <a:extLst>
                  <a:ext uri="{FF2B5EF4-FFF2-40B4-BE49-F238E27FC236}">
                    <a16:creationId xmlns:a16="http://schemas.microsoft.com/office/drawing/2014/main" id="{ECAC4566-D707-7E53-A256-6197BEB3E373}"/>
                  </a:ext>
                </a:extLst>
              </p:cNvPr>
              <p:cNvSpPr/>
              <p:nvPr/>
            </p:nvSpPr>
            <p:spPr>
              <a:xfrm>
                <a:off x="1338146" y="1270652"/>
                <a:ext cx="10381786" cy="4817913"/>
              </a:xfrm>
              <a:prstGeom prst="roundRect">
                <a:avLst>
                  <a:gd name="adj" fmla="val 7782"/>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9A66F34-7603-1CF6-21C8-3109AE1BA86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1602878" y="394815"/>
                <a:ext cx="10117054" cy="5693750"/>
              </a:xfrm>
              <a:prstGeom prst="rect">
                <a:avLst/>
              </a:prstGeom>
            </p:spPr>
          </p:pic>
        </p:grpSp>
        <p:grpSp>
          <p:nvGrpSpPr>
            <p:cNvPr id="11" name="Group 10">
              <a:extLst>
                <a:ext uri="{FF2B5EF4-FFF2-40B4-BE49-F238E27FC236}">
                  <a16:creationId xmlns:a16="http://schemas.microsoft.com/office/drawing/2014/main" id="{F62D9276-2F74-2678-DA76-89828726C0F7}"/>
                </a:ext>
              </a:extLst>
            </p:cNvPr>
            <p:cNvGrpSpPr/>
            <p:nvPr/>
          </p:nvGrpSpPr>
          <p:grpSpPr>
            <a:xfrm>
              <a:off x="1616939" y="1392277"/>
              <a:ext cx="9702346" cy="4882844"/>
              <a:chOff x="1616939" y="1414579"/>
              <a:chExt cx="9702346" cy="4882844"/>
            </a:xfrm>
          </p:grpSpPr>
          <p:grpSp>
            <p:nvGrpSpPr>
              <p:cNvPr id="9" name="Group 8">
                <a:extLst>
                  <a:ext uri="{FF2B5EF4-FFF2-40B4-BE49-F238E27FC236}">
                    <a16:creationId xmlns:a16="http://schemas.microsoft.com/office/drawing/2014/main" id="{5D7528EA-91CC-7E4D-BA2C-F83652C1DE81}"/>
                  </a:ext>
                </a:extLst>
              </p:cNvPr>
              <p:cNvGrpSpPr/>
              <p:nvPr/>
            </p:nvGrpSpPr>
            <p:grpSpPr>
              <a:xfrm>
                <a:off x="1616939" y="1414579"/>
                <a:ext cx="6969500" cy="4247502"/>
                <a:chOff x="1616939" y="1414579"/>
                <a:chExt cx="6969500" cy="4247502"/>
              </a:xfrm>
            </p:grpSpPr>
            <p:sp>
              <p:nvSpPr>
                <p:cNvPr id="2" name="TextBox 1">
                  <a:extLst>
                    <a:ext uri="{FF2B5EF4-FFF2-40B4-BE49-F238E27FC236}">
                      <a16:creationId xmlns:a16="http://schemas.microsoft.com/office/drawing/2014/main" id="{80C49DD6-15FE-1283-42B5-8EDAE9FF11B4}"/>
                    </a:ext>
                  </a:extLst>
                </p:cNvPr>
                <p:cNvSpPr txBox="1"/>
                <p:nvPr/>
              </p:nvSpPr>
              <p:spPr>
                <a:xfrm>
                  <a:off x="1616939" y="1924135"/>
                  <a:ext cx="4092714" cy="3737946"/>
                </a:xfrm>
                <a:prstGeom prst="rect">
                  <a:avLst/>
                </a:prstGeom>
                <a:noFill/>
              </p:spPr>
              <p:txBody>
                <a:bodyPr wrap="square" rtlCol="0">
                  <a:spAutoFit/>
                </a:bodyPr>
                <a:lstStyle/>
                <a:p>
                  <a:pPr marL="457200" indent="-457200">
                    <a:lnSpc>
                      <a:spcPct val="150000"/>
                    </a:lnSpc>
                    <a:buFont typeface="+mj-lt"/>
                    <a:buAutoNum type="arabicParenR"/>
                  </a:pPr>
                  <a:r>
                    <a:rPr lang="en-US" sz="2000" dirty="0">
                      <a:solidFill>
                        <a:schemeClr val="bg1"/>
                      </a:solidFill>
                      <a:latin typeface="Calibri" panose="020F0502020204030204" pitchFamily="34" charset="0"/>
                      <a:cs typeface="Calibri" panose="020F0502020204030204" pitchFamily="34" charset="0"/>
                    </a:rPr>
                    <a:t>Navigate UI: Tasks</a:t>
                  </a:r>
                </a:p>
                <a:p>
                  <a:pPr marL="457200" indent="-457200">
                    <a:lnSpc>
                      <a:spcPct val="150000"/>
                    </a:lnSpc>
                    <a:buFont typeface="+mj-lt"/>
                    <a:buAutoNum type="arabicParenR"/>
                  </a:pPr>
                  <a:r>
                    <a:rPr lang="en-US" sz="2000" dirty="0">
                      <a:solidFill>
                        <a:schemeClr val="bg1"/>
                      </a:solidFill>
                      <a:latin typeface="Calibri" panose="020F0502020204030204" pitchFamily="34" charset="0"/>
                      <a:cs typeface="Calibri" panose="020F0502020204030204" pitchFamily="34" charset="0"/>
                    </a:rPr>
                    <a:t>Press </a:t>
                  </a:r>
                  <a:r>
                    <a:rPr lang="en-US" sz="2000" dirty="0">
                      <a:solidFill>
                        <a:srgbClr val="FFC000"/>
                      </a:solidFill>
                      <a:latin typeface="Calibri" panose="020F0502020204030204" pitchFamily="34" charset="0"/>
                      <a:cs typeface="Calibri" panose="020F0502020204030204" pitchFamily="34" charset="0"/>
                    </a:rPr>
                    <a:t>[Quick Filter]</a:t>
                  </a:r>
                </a:p>
                <a:p>
                  <a:pPr marL="457200" indent="-457200">
                    <a:lnSpc>
                      <a:spcPct val="150000"/>
                    </a:lnSpc>
                    <a:buFont typeface="+mj-lt"/>
                    <a:buAutoNum type="arabicParenR"/>
                  </a:pPr>
                  <a:r>
                    <a:rPr lang="en-US" sz="2000" dirty="0">
                      <a:solidFill>
                        <a:schemeClr val="bg1"/>
                      </a:solidFill>
                      <a:latin typeface="Calibri" panose="020F0502020204030204" pitchFamily="34" charset="0"/>
                      <a:cs typeface="Calibri" panose="020F0502020204030204" pitchFamily="34" charset="0"/>
                    </a:rPr>
                    <a:t>From the drop-down list, select </a:t>
                  </a:r>
                  <a:r>
                    <a:rPr lang="en-US" sz="2000" dirty="0">
                      <a:solidFill>
                        <a:srgbClr val="FFC000"/>
                      </a:solidFill>
                      <a:latin typeface="Calibri" panose="020F0502020204030204" pitchFamily="34" charset="0"/>
                      <a:cs typeface="Calibri" panose="020F0502020204030204" pitchFamily="34" charset="0"/>
                    </a:rPr>
                    <a:t>[Saved Filter]</a:t>
                  </a:r>
                </a:p>
                <a:p>
                  <a:pPr marL="457200" indent="-457200">
                    <a:lnSpc>
                      <a:spcPct val="150000"/>
                    </a:lnSpc>
                    <a:buFont typeface="+mj-lt"/>
                    <a:buAutoNum type="arabicParenR"/>
                  </a:pPr>
                  <a:r>
                    <a:rPr lang="en-US" sz="2000" dirty="0">
                      <a:solidFill>
                        <a:schemeClr val="bg1"/>
                      </a:solidFill>
                      <a:latin typeface="Calibri" panose="020F0502020204030204" pitchFamily="34" charset="0"/>
                      <a:cs typeface="Calibri" panose="020F0502020204030204" pitchFamily="34" charset="0"/>
                    </a:rPr>
                    <a:t>Click on the downward arrow to the right of “</a:t>
                  </a:r>
                  <a:r>
                    <a:rPr lang="en-US" sz="2000" dirty="0">
                      <a:solidFill>
                        <a:srgbClr val="FFC000"/>
                      </a:solidFill>
                      <a:latin typeface="Calibri" panose="020F0502020204030204" pitchFamily="34" charset="0"/>
                      <a:cs typeface="Calibri" panose="020F0502020204030204" pitchFamily="34" charset="0"/>
                    </a:rPr>
                    <a:t>Apply</a:t>
                  </a:r>
                  <a:r>
                    <a:rPr lang="en-US" sz="2000" dirty="0">
                      <a:solidFill>
                        <a:schemeClr val="bg1"/>
                      </a:solidFill>
                      <a:latin typeface="Calibri" panose="020F0502020204030204" pitchFamily="34" charset="0"/>
                      <a:cs typeface="Calibri" panose="020F0502020204030204" pitchFamily="34" charset="0"/>
                    </a:rPr>
                    <a:t>”</a:t>
                  </a:r>
                </a:p>
                <a:p>
                  <a:pPr marL="457200" indent="-457200">
                    <a:lnSpc>
                      <a:spcPct val="150000"/>
                    </a:lnSpc>
                    <a:buFont typeface="+mj-lt"/>
                    <a:buAutoNum type="arabicParenR"/>
                  </a:pPr>
                  <a:r>
                    <a:rPr lang="en-US" sz="2000" dirty="0">
                      <a:solidFill>
                        <a:schemeClr val="bg1"/>
                      </a:solidFill>
                      <a:latin typeface="Calibri" panose="020F0502020204030204" pitchFamily="34" charset="0"/>
                      <a:cs typeface="Calibri" panose="020F0502020204030204" pitchFamily="34" charset="0"/>
                    </a:rPr>
                    <a:t>Press </a:t>
                  </a:r>
                  <a:r>
                    <a:rPr lang="en-US" sz="2000" dirty="0">
                      <a:solidFill>
                        <a:srgbClr val="FFC000"/>
                      </a:solidFill>
                      <a:latin typeface="Calibri" panose="020F0502020204030204" pitchFamily="34" charset="0"/>
                      <a:cs typeface="Calibri" panose="020F0502020204030204" pitchFamily="34" charset="0"/>
                    </a:rPr>
                    <a:t>Configure</a:t>
                  </a:r>
                </a:p>
                <a:p>
                  <a:pPr marL="457200" indent="-457200">
                    <a:lnSpc>
                      <a:spcPct val="150000"/>
                    </a:lnSpc>
                    <a:buFont typeface="+mj-lt"/>
                    <a:buAutoNum type="arabicParenR"/>
                  </a:pPr>
                  <a:r>
                    <a:rPr lang="en-US" sz="2000" dirty="0">
                      <a:solidFill>
                        <a:schemeClr val="bg1"/>
                      </a:solidFill>
                      <a:latin typeface="Calibri" panose="020F0502020204030204" pitchFamily="34" charset="0"/>
                      <a:cs typeface="Calibri" panose="020F0502020204030204" pitchFamily="34" charset="0"/>
                    </a:rPr>
                    <a:t>Press </a:t>
                  </a:r>
                  <a:r>
                    <a:rPr lang="en-US" sz="2000" dirty="0">
                      <a:solidFill>
                        <a:srgbClr val="FFC000"/>
                      </a:solidFill>
                      <a:latin typeface="Calibri" panose="020F0502020204030204" pitchFamily="34" charset="0"/>
                      <a:cs typeface="Calibri" panose="020F0502020204030204" pitchFamily="34" charset="0"/>
                    </a:rPr>
                    <a:t>Add</a:t>
                  </a:r>
                </a:p>
              </p:txBody>
            </p:sp>
            <p:sp>
              <p:nvSpPr>
                <p:cNvPr id="5" name="TextBox 4">
                  <a:extLst>
                    <a:ext uri="{FF2B5EF4-FFF2-40B4-BE49-F238E27FC236}">
                      <a16:creationId xmlns:a16="http://schemas.microsoft.com/office/drawing/2014/main" id="{89122F74-D62F-985F-4990-1E790CCC94B9}"/>
                    </a:ext>
                  </a:extLst>
                </p:cNvPr>
                <p:cNvSpPr txBox="1"/>
                <p:nvPr/>
              </p:nvSpPr>
              <p:spPr>
                <a:xfrm>
                  <a:off x="3765395" y="1414579"/>
                  <a:ext cx="4821044" cy="523220"/>
                </a:xfrm>
                <a:prstGeom prst="rect">
                  <a:avLst/>
                </a:prstGeom>
                <a:noFill/>
              </p:spPr>
              <p:txBody>
                <a:bodyPr wrap="square" rtlCol="0">
                  <a:spAutoFit/>
                </a:bodyPr>
                <a:lstStyle/>
                <a:p>
                  <a:pPr algn="ctr"/>
                  <a:r>
                    <a:rPr lang="en-US" sz="2800" b="1" dirty="0">
                      <a:solidFill>
                        <a:srgbClr val="FFC000"/>
                      </a:solidFill>
                      <a:latin typeface="Calibri" panose="020F0502020204030204" pitchFamily="34" charset="0"/>
                      <a:cs typeface="Calibri" panose="020F0502020204030204" pitchFamily="34" charset="0"/>
                    </a:rPr>
                    <a:t>Steps to Save Filter</a:t>
                  </a:r>
                </a:p>
              </p:txBody>
            </p:sp>
          </p:grpSp>
          <p:sp>
            <p:nvSpPr>
              <p:cNvPr id="3" name="TextBox 2">
                <a:extLst>
                  <a:ext uri="{FF2B5EF4-FFF2-40B4-BE49-F238E27FC236}">
                    <a16:creationId xmlns:a16="http://schemas.microsoft.com/office/drawing/2014/main" id="{033A25FB-0602-2621-7090-C0AFFFCB8D78}"/>
                  </a:ext>
                </a:extLst>
              </p:cNvPr>
              <p:cNvSpPr txBox="1"/>
              <p:nvPr/>
            </p:nvSpPr>
            <p:spPr>
              <a:xfrm>
                <a:off x="6156753" y="1943924"/>
                <a:ext cx="5162532" cy="4353499"/>
              </a:xfrm>
              <a:prstGeom prst="rect">
                <a:avLst/>
              </a:prstGeom>
              <a:noFill/>
            </p:spPr>
            <p:txBody>
              <a:bodyPr wrap="square" rtlCol="0">
                <a:spAutoFit/>
              </a:bodyPr>
              <a:lstStyle/>
              <a:p>
                <a:pPr marL="457200" indent="-457200">
                  <a:lnSpc>
                    <a:spcPct val="150000"/>
                  </a:lnSpc>
                  <a:buFont typeface="+mj-lt"/>
                  <a:buAutoNum type="arabicParenR" startAt="7"/>
                </a:pPr>
                <a:r>
                  <a:rPr lang="en-US" sz="2000" dirty="0">
                    <a:solidFill>
                      <a:schemeClr val="bg1"/>
                    </a:solidFill>
                    <a:latin typeface="Calibri" panose="020F0502020204030204" pitchFamily="34" charset="0"/>
                    <a:cs typeface="Calibri" panose="020F0502020204030204" pitchFamily="34" charset="0"/>
                  </a:rPr>
                  <a:t>Type “</a:t>
                </a:r>
                <a:r>
                  <a:rPr lang="en-US" sz="2000" dirty="0">
                    <a:solidFill>
                      <a:srgbClr val="FFC000"/>
                    </a:solidFill>
                    <a:latin typeface="Calibri" panose="020F0502020204030204" pitchFamily="34" charset="0"/>
                    <a:cs typeface="Calibri" panose="020F0502020204030204" pitchFamily="34" charset="0"/>
                  </a:rPr>
                  <a:t>Monitor Replenishment Tasks</a:t>
                </a:r>
                <a:r>
                  <a:rPr lang="en-US" sz="2000" dirty="0">
                    <a:solidFill>
                      <a:schemeClr val="bg1"/>
                    </a:solidFill>
                    <a:latin typeface="Calibri" panose="020F0502020204030204" pitchFamily="34" charset="0"/>
                    <a:cs typeface="Calibri" panose="020F0502020204030204" pitchFamily="34" charset="0"/>
                  </a:rPr>
                  <a:t>” in</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‘Filter Name’ and ‘Description’</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fields</a:t>
                </a:r>
              </a:p>
              <a:p>
                <a:pPr marL="457200" indent="-457200">
                  <a:lnSpc>
                    <a:spcPct val="150000"/>
                  </a:lnSpc>
                  <a:buFont typeface="+mj-lt"/>
                  <a:buAutoNum type="arabicParenR" startAt="7"/>
                </a:pPr>
                <a:r>
                  <a:rPr lang="en-US" sz="2000" dirty="0">
                    <a:solidFill>
                      <a:schemeClr val="bg1"/>
                    </a:solidFill>
                    <a:latin typeface="Calibri" panose="020F0502020204030204" pitchFamily="34" charset="0"/>
                    <a:cs typeface="Calibri" panose="020F0502020204030204" pitchFamily="34" charset="0"/>
                  </a:rPr>
                  <a:t>Set “</a:t>
                </a:r>
                <a:r>
                  <a:rPr lang="en-US" sz="2000" dirty="0">
                    <a:solidFill>
                      <a:srgbClr val="FFC000"/>
                    </a:solidFill>
                    <a:latin typeface="Calibri" panose="020F0502020204030204" pitchFamily="34" charset="0"/>
                    <a:cs typeface="Calibri" panose="020F0502020204030204" pitchFamily="34" charset="0"/>
                  </a:rPr>
                  <a:t>Task Type</a:t>
                </a:r>
                <a:r>
                  <a:rPr lang="en-US" sz="2000" dirty="0">
                    <a:solidFill>
                      <a:schemeClr val="bg1"/>
                    </a:solidFill>
                    <a:latin typeface="Calibri" panose="020F0502020204030204" pitchFamily="34" charset="0"/>
                    <a:cs typeface="Calibri" panose="020F0502020204030204" pitchFamily="34" charset="0"/>
                  </a:rPr>
                  <a:t>” to “Replen-Entire  iLPN”, ‘Replen-Partial iLPN”</a:t>
                </a:r>
              </a:p>
              <a:p>
                <a:pPr marL="457200" indent="-457200">
                  <a:buFont typeface="+mj-lt"/>
                  <a:buAutoNum type="arabicParenR" startAt="7"/>
                </a:pPr>
                <a:r>
                  <a:rPr lang="en-US" sz="2000" dirty="0">
                    <a:solidFill>
                      <a:schemeClr val="bg1"/>
                    </a:solidFill>
                    <a:latin typeface="Calibri" panose="020F0502020204030204" pitchFamily="34" charset="0"/>
                    <a:cs typeface="Calibri" panose="020F0502020204030204" pitchFamily="34" charset="0"/>
                  </a:rPr>
                  <a:t>Set </a:t>
                </a:r>
                <a:r>
                  <a:rPr lang="en-US" sz="2000" dirty="0">
                    <a:solidFill>
                      <a:srgbClr val="FFC000"/>
                    </a:solidFill>
                    <a:latin typeface="Calibri" panose="020F0502020204030204" pitchFamily="34" charset="0"/>
                    <a:cs typeface="Calibri" panose="020F0502020204030204" pitchFamily="34" charset="0"/>
                  </a:rPr>
                  <a:t>Header Status </a:t>
                </a:r>
                <a:r>
                  <a:rPr lang="en-US" sz="2000" dirty="0">
                    <a:solidFill>
                      <a:schemeClr val="bg1"/>
                    </a:solidFill>
                    <a:latin typeface="Calibri" panose="020F0502020204030204" pitchFamily="34" charset="0"/>
                    <a:cs typeface="Calibri" panose="020F0502020204030204" pitchFamily="34" charset="0"/>
                  </a:rPr>
                  <a:t>to include everything from “In drop zone” to “In Progress”</a:t>
                </a:r>
              </a:p>
              <a:p>
                <a:pPr marL="457200" indent="-457200">
                  <a:lnSpc>
                    <a:spcPct val="150000"/>
                  </a:lnSpc>
                  <a:buFont typeface="+mj-lt"/>
                  <a:buAutoNum type="arabicParenR" startAt="7"/>
                </a:pPr>
                <a:r>
                  <a:rPr lang="en-US" sz="2000" dirty="0">
                    <a:solidFill>
                      <a:schemeClr val="bg1"/>
                    </a:solidFill>
                    <a:latin typeface="Calibri" panose="020F0502020204030204" pitchFamily="34" charset="0"/>
                    <a:cs typeface="Calibri" panose="020F0502020204030204" pitchFamily="34" charset="0"/>
                  </a:rPr>
                  <a:t> Set “</a:t>
                </a:r>
                <a:r>
                  <a:rPr lang="en-US" sz="2000" dirty="0">
                    <a:solidFill>
                      <a:srgbClr val="FFC000"/>
                    </a:solidFill>
                    <a:latin typeface="Calibri" panose="020F0502020204030204" pitchFamily="34" charset="0"/>
                    <a:cs typeface="Calibri" panose="020F0502020204030204" pitchFamily="34" charset="0"/>
                  </a:rPr>
                  <a:t>Current Start WG/WA</a:t>
                </a:r>
                <a:r>
                  <a:rPr lang="en-US" sz="2000" dirty="0">
                    <a:solidFill>
                      <a:schemeClr val="bg1"/>
                    </a:solidFill>
                    <a:latin typeface="Calibri" panose="020F0502020204030204" pitchFamily="34" charset="0"/>
                    <a:cs typeface="Calibri" panose="020F0502020204030204" pitchFamily="34" charset="0"/>
                  </a:rPr>
                  <a:t>”</a:t>
                </a:r>
              </a:p>
              <a:p>
                <a:pPr marL="457200" indent="-457200">
                  <a:lnSpc>
                    <a:spcPct val="150000"/>
                  </a:lnSpc>
                  <a:buFont typeface="+mj-lt"/>
                  <a:buAutoNum type="arabicParenR" startAt="7"/>
                </a:pPr>
                <a:r>
                  <a:rPr lang="en-US" sz="2000" dirty="0">
                    <a:solidFill>
                      <a:schemeClr val="bg1"/>
                    </a:solidFill>
                    <a:latin typeface="Calibri" panose="020F0502020204030204" pitchFamily="34" charset="0"/>
                    <a:cs typeface="Calibri" panose="020F0502020204030204" pitchFamily="34" charset="0"/>
                  </a:rPr>
                  <a:t>Press </a:t>
                </a:r>
                <a:r>
                  <a:rPr lang="en-US" sz="2000" dirty="0">
                    <a:solidFill>
                      <a:srgbClr val="FFC000"/>
                    </a:solidFill>
                    <a:latin typeface="Calibri" panose="020F0502020204030204" pitchFamily="34" charset="0"/>
                    <a:cs typeface="Calibri" panose="020F0502020204030204" pitchFamily="34" charset="0"/>
                  </a:rPr>
                  <a:t>Save </a:t>
                </a:r>
                <a:r>
                  <a:rPr lang="en-US" sz="2000" dirty="0">
                    <a:solidFill>
                      <a:schemeClr val="bg1"/>
                    </a:solidFill>
                    <a:latin typeface="Calibri" panose="020F0502020204030204" pitchFamily="34" charset="0"/>
                    <a:cs typeface="Calibri" panose="020F0502020204030204" pitchFamily="34" charset="0"/>
                  </a:rPr>
                  <a:t>and </a:t>
                </a:r>
                <a:r>
                  <a:rPr lang="en-US" sz="2000" dirty="0">
                    <a:solidFill>
                      <a:srgbClr val="FFC000"/>
                    </a:solidFill>
                    <a:latin typeface="Calibri" panose="020F0502020204030204" pitchFamily="34" charset="0"/>
                    <a:cs typeface="Calibri" panose="020F0502020204030204" pitchFamily="34" charset="0"/>
                  </a:rPr>
                  <a:t>Apply</a:t>
                </a:r>
              </a:p>
              <a:p>
                <a:pPr>
                  <a:lnSpc>
                    <a:spcPct val="150000"/>
                  </a:lnSpc>
                </a:pPr>
                <a:endParaRPr lang="en-US" sz="200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0777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pic>
        <p:nvPicPr>
          <p:cNvPr id="4" name="Picture 3" descr="A road going through a green field&#10;&#10;Description automatically generated">
            <a:extLst>
              <a:ext uri="{FF2B5EF4-FFF2-40B4-BE49-F238E27FC236}">
                <a16:creationId xmlns:a16="http://schemas.microsoft.com/office/drawing/2014/main" id="{81EA2923-84D0-7FC0-116D-4B85CEC98DCE}"/>
              </a:ext>
            </a:extLst>
          </p:cNvPr>
          <p:cNvPicPr>
            <a:picLocks noChangeAspect="1"/>
          </p:cNvPicPr>
          <p:nvPr/>
        </p:nvPicPr>
        <p:blipFill>
          <a:blip r:embed="rId3">
            <a:grayscl/>
            <a:alphaModFix amt="73000"/>
            <a:extLst>
              <a:ext uri="{28A0092B-C50C-407E-A947-70E740481C1C}">
                <a14:useLocalDpi xmlns:a14="http://schemas.microsoft.com/office/drawing/2010/main" val="0"/>
              </a:ext>
            </a:extLst>
          </a:blip>
          <a:stretch>
            <a:fillRect/>
          </a:stretch>
        </p:blipFill>
        <p:spPr>
          <a:xfrm>
            <a:off x="1" y="2480393"/>
            <a:ext cx="12192000" cy="3868629"/>
          </a:xfrm>
          <a:prstGeom prst="rect">
            <a:avLst/>
          </a:prstGeom>
        </p:spPr>
      </p:pic>
      <p:sp>
        <p:nvSpPr>
          <p:cNvPr id="2" name="Title 1">
            <a:extLst>
              <a:ext uri="{FF2B5EF4-FFF2-40B4-BE49-F238E27FC236}">
                <a16:creationId xmlns:a16="http://schemas.microsoft.com/office/drawing/2014/main" id="{6B456191-7676-263C-B8B3-D0EC67395ECB}"/>
              </a:ext>
            </a:extLst>
          </p:cNvPr>
          <p:cNvSpPr>
            <a:spLocks noGrp="1"/>
          </p:cNvSpPr>
          <p:nvPr>
            <p:ph type="title"/>
          </p:nvPr>
        </p:nvSpPr>
        <p:spPr>
          <a:xfrm>
            <a:off x="1814713" y="-74602"/>
            <a:ext cx="8785108" cy="1380883"/>
          </a:xfrm>
        </p:spPr>
        <p:txBody>
          <a:bodyPr/>
          <a:lstStyle/>
          <a:p>
            <a:r>
              <a:rPr lang="en-US" dirty="0"/>
              <a:t>Replenishment: Process Walkthrough </a:t>
            </a:r>
          </a:p>
        </p:txBody>
      </p:sp>
      <p:sp>
        <p:nvSpPr>
          <p:cNvPr id="6" name="TextBox 5">
            <a:extLst>
              <a:ext uri="{FF2B5EF4-FFF2-40B4-BE49-F238E27FC236}">
                <a16:creationId xmlns:a16="http://schemas.microsoft.com/office/drawing/2014/main" id="{E8B0DD9B-6009-2D37-BE10-564DEE8FE355}"/>
              </a:ext>
            </a:extLst>
          </p:cNvPr>
          <p:cNvSpPr txBox="1"/>
          <p:nvPr/>
        </p:nvSpPr>
        <p:spPr>
          <a:xfrm>
            <a:off x="2884920" y="1863581"/>
            <a:ext cx="71624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How are Putaway and Replenishment related? </a:t>
            </a:r>
          </a:p>
        </p:txBody>
      </p:sp>
      <p:grpSp>
        <p:nvGrpSpPr>
          <p:cNvPr id="41" name="Group 40">
            <a:extLst>
              <a:ext uri="{FF2B5EF4-FFF2-40B4-BE49-F238E27FC236}">
                <a16:creationId xmlns:a16="http://schemas.microsoft.com/office/drawing/2014/main" id="{A66D799E-6E13-36A8-5697-A657B909EFBD}"/>
              </a:ext>
            </a:extLst>
          </p:cNvPr>
          <p:cNvGrpSpPr/>
          <p:nvPr/>
        </p:nvGrpSpPr>
        <p:grpSpPr>
          <a:xfrm>
            <a:off x="1522298" y="2910021"/>
            <a:ext cx="8959848" cy="2745127"/>
            <a:chOff x="1522298" y="2910021"/>
            <a:chExt cx="8959848" cy="2745127"/>
          </a:xfrm>
        </p:grpSpPr>
        <p:grpSp>
          <p:nvGrpSpPr>
            <p:cNvPr id="38" name="Group 37">
              <a:extLst>
                <a:ext uri="{FF2B5EF4-FFF2-40B4-BE49-F238E27FC236}">
                  <a16:creationId xmlns:a16="http://schemas.microsoft.com/office/drawing/2014/main" id="{96FB9EF4-3D53-F594-BFB2-7C3C61713C65}"/>
                </a:ext>
              </a:extLst>
            </p:cNvPr>
            <p:cNvGrpSpPr/>
            <p:nvPr/>
          </p:nvGrpSpPr>
          <p:grpSpPr>
            <a:xfrm>
              <a:off x="1522298" y="2910021"/>
              <a:ext cx="8959848" cy="2745127"/>
              <a:chOff x="1522298" y="2585156"/>
              <a:chExt cx="8959848" cy="2745127"/>
            </a:xfrm>
          </p:grpSpPr>
          <p:sp>
            <p:nvSpPr>
              <p:cNvPr id="24" name="Rectangle: Rounded Corners 23">
                <a:extLst>
                  <a:ext uri="{FF2B5EF4-FFF2-40B4-BE49-F238E27FC236}">
                    <a16:creationId xmlns:a16="http://schemas.microsoft.com/office/drawing/2014/main" id="{0070F679-B6FA-8C10-ABDE-0F0BB3BB0049}"/>
                  </a:ext>
                </a:extLst>
              </p:cNvPr>
              <p:cNvSpPr/>
              <p:nvPr/>
            </p:nvSpPr>
            <p:spPr>
              <a:xfrm>
                <a:off x="2072492" y="2585156"/>
                <a:ext cx="8409654" cy="2745127"/>
              </a:xfrm>
              <a:prstGeom prst="roundRect">
                <a:avLst/>
              </a:prstGeom>
              <a:solidFill>
                <a:schemeClr val="bg1">
                  <a:alpha val="72000"/>
                </a:schemeClr>
              </a:solidFill>
              <a:ln w="57150" cap="flat" cmpd="sng">
                <a:solidFill>
                  <a:srgbClr val="956CB0"/>
                </a:solidFill>
                <a:prstDash val="sysDash"/>
                <a:extLst>
                  <a:ext uri="{C807C97D-BFC1-408E-A445-0C87EB9F89A2}">
                    <ask:lineSketchStyleProps xmlns:ask="http://schemas.microsoft.com/office/drawing/2018/sketchyshapes" sd="1219033472">
                      <a:custGeom>
                        <a:avLst/>
                        <a:gdLst>
                          <a:gd name="connsiteX0" fmla="*/ 0 w 8409654"/>
                          <a:gd name="connsiteY0" fmla="*/ 457530 h 2745127"/>
                          <a:gd name="connsiteX1" fmla="*/ 457530 w 8409654"/>
                          <a:gd name="connsiteY1" fmla="*/ 0 h 2745127"/>
                          <a:gd name="connsiteX2" fmla="*/ 7952124 w 8409654"/>
                          <a:gd name="connsiteY2" fmla="*/ 0 h 2745127"/>
                          <a:gd name="connsiteX3" fmla="*/ 8409654 w 8409654"/>
                          <a:gd name="connsiteY3" fmla="*/ 457530 h 2745127"/>
                          <a:gd name="connsiteX4" fmla="*/ 8409654 w 8409654"/>
                          <a:gd name="connsiteY4" fmla="*/ 2287597 h 2745127"/>
                          <a:gd name="connsiteX5" fmla="*/ 7952124 w 8409654"/>
                          <a:gd name="connsiteY5" fmla="*/ 2745127 h 2745127"/>
                          <a:gd name="connsiteX6" fmla="*/ 457530 w 8409654"/>
                          <a:gd name="connsiteY6" fmla="*/ 2745127 h 2745127"/>
                          <a:gd name="connsiteX7" fmla="*/ 0 w 8409654"/>
                          <a:gd name="connsiteY7" fmla="*/ 2287597 h 2745127"/>
                          <a:gd name="connsiteX8" fmla="*/ 0 w 8409654"/>
                          <a:gd name="connsiteY8" fmla="*/ 457530 h 274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9654" h="2745127" extrusionOk="0">
                            <a:moveTo>
                              <a:pt x="0" y="457530"/>
                            </a:moveTo>
                            <a:cubicBezTo>
                              <a:pt x="-33042" y="184462"/>
                              <a:pt x="197867" y="2618"/>
                              <a:pt x="457530" y="0"/>
                            </a:cubicBezTo>
                            <a:cubicBezTo>
                              <a:pt x="3001981" y="132882"/>
                              <a:pt x="6374584" y="-84951"/>
                              <a:pt x="7952124" y="0"/>
                            </a:cubicBezTo>
                            <a:cubicBezTo>
                              <a:pt x="8169625" y="34361"/>
                              <a:pt x="8403367" y="239594"/>
                              <a:pt x="8409654" y="457530"/>
                            </a:cubicBezTo>
                            <a:cubicBezTo>
                              <a:pt x="8425733" y="817022"/>
                              <a:pt x="8374226" y="1565800"/>
                              <a:pt x="8409654" y="2287597"/>
                            </a:cubicBezTo>
                            <a:cubicBezTo>
                              <a:pt x="8454295" y="2545580"/>
                              <a:pt x="8225911" y="2701704"/>
                              <a:pt x="7952124" y="2745127"/>
                            </a:cubicBezTo>
                            <a:cubicBezTo>
                              <a:pt x="6175351" y="2832766"/>
                              <a:pt x="1826086" y="2672448"/>
                              <a:pt x="457530" y="2745127"/>
                            </a:cubicBezTo>
                            <a:cubicBezTo>
                              <a:pt x="202507" y="2722853"/>
                              <a:pt x="-17372" y="2564427"/>
                              <a:pt x="0" y="2287597"/>
                            </a:cubicBezTo>
                            <a:cubicBezTo>
                              <a:pt x="125694" y="1585625"/>
                              <a:pt x="69120" y="1167451"/>
                              <a:pt x="0" y="45753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white footprint in a purple circle&#10;&#10;Description automatically generated">
                <a:extLst>
                  <a:ext uri="{FF2B5EF4-FFF2-40B4-BE49-F238E27FC236}">
                    <a16:creationId xmlns:a16="http://schemas.microsoft.com/office/drawing/2014/main" id="{CFC634E4-FADF-18B1-2506-E1ECA2116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298" y="3153624"/>
                <a:ext cx="1438552" cy="1438552"/>
              </a:xfrm>
              <a:prstGeom prst="rect">
                <a:avLst/>
              </a:prstGeom>
            </p:spPr>
          </p:pic>
        </p:grpSp>
        <p:grpSp>
          <p:nvGrpSpPr>
            <p:cNvPr id="33" name="Group 32">
              <a:extLst>
                <a:ext uri="{FF2B5EF4-FFF2-40B4-BE49-F238E27FC236}">
                  <a16:creationId xmlns:a16="http://schemas.microsoft.com/office/drawing/2014/main" id="{0AF3CE9F-B8F2-F031-4E40-86FB43188B18}"/>
                </a:ext>
              </a:extLst>
            </p:cNvPr>
            <p:cNvGrpSpPr/>
            <p:nvPr/>
          </p:nvGrpSpPr>
          <p:grpSpPr>
            <a:xfrm>
              <a:off x="3188908" y="3414817"/>
              <a:ext cx="3164783" cy="728776"/>
              <a:chOff x="3188908" y="3089952"/>
              <a:chExt cx="3164783" cy="728776"/>
            </a:xfrm>
          </p:grpSpPr>
          <p:sp>
            <p:nvSpPr>
              <p:cNvPr id="14" name="Rectangle 13">
                <a:extLst>
                  <a:ext uri="{FF2B5EF4-FFF2-40B4-BE49-F238E27FC236}">
                    <a16:creationId xmlns:a16="http://schemas.microsoft.com/office/drawing/2014/main" id="{F036CC9B-71BC-FA4D-5253-0F3C18E656FD}"/>
                  </a:ext>
                </a:extLst>
              </p:cNvPr>
              <p:cNvSpPr/>
              <p:nvPr/>
            </p:nvSpPr>
            <p:spPr>
              <a:xfrm>
                <a:off x="3191608" y="3097701"/>
                <a:ext cx="3162083" cy="70746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LOGIN to MC</a:t>
                </a:r>
              </a:p>
            </p:txBody>
          </p:sp>
          <p:sp>
            <p:nvSpPr>
              <p:cNvPr id="18" name="Rectangle 17">
                <a:extLst>
                  <a:ext uri="{FF2B5EF4-FFF2-40B4-BE49-F238E27FC236}">
                    <a16:creationId xmlns:a16="http://schemas.microsoft.com/office/drawing/2014/main" id="{346B80D2-97BB-07FE-F841-0A0ADF87D49F}"/>
                  </a:ext>
                </a:extLst>
              </p:cNvPr>
              <p:cNvSpPr/>
              <p:nvPr/>
            </p:nvSpPr>
            <p:spPr>
              <a:xfrm>
                <a:off x="3188908" y="3089952"/>
                <a:ext cx="417913" cy="728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grpSp>
        <p:nvGrpSpPr>
          <p:cNvPr id="34" name="Group 33">
            <a:extLst>
              <a:ext uri="{FF2B5EF4-FFF2-40B4-BE49-F238E27FC236}">
                <a16:creationId xmlns:a16="http://schemas.microsoft.com/office/drawing/2014/main" id="{6035ABD3-5BFE-675C-2567-5B6C8B74E7D6}"/>
              </a:ext>
            </a:extLst>
          </p:cNvPr>
          <p:cNvGrpSpPr/>
          <p:nvPr/>
        </p:nvGrpSpPr>
        <p:grpSpPr>
          <a:xfrm>
            <a:off x="6799198" y="3414592"/>
            <a:ext cx="3162083" cy="731520"/>
            <a:chOff x="6799198" y="3089727"/>
            <a:chExt cx="3162083" cy="731520"/>
          </a:xfrm>
        </p:grpSpPr>
        <p:sp>
          <p:nvSpPr>
            <p:cNvPr id="15" name="Rectangle 14">
              <a:extLst>
                <a:ext uri="{FF2B5EF4-FFF2-40B4-BE49-F238E27FC236}">
                  <a16:creationId xmlns:a16="http://schemas.microsoft.com/office/drawing/2014/main" id="{E9AA372F-4F0D-31D7-FABD-41C9AEDB36D4}"/>
                </a:ext>
              </a:extLst>
            </p:cNvPr>
            <p:cNvSpPr/>
            <p:nvPr/>
          </p:nvSpPr>
          <p:spPr>
            <a:xfrm>
              <a:off x="6799198" y="3111267"/>
              <a:ext cx="3162083" cy="70746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CHANGE TASK GROUP</a:t>
              </a:r>
            </a:p>
          </p:txBody>
        </p:sp>
        <p:sp>
          <p:nvSpPr>
            <p:cNvPr id="19" name="Rectangle 18">
              <a:extLst>
                <a:ext uri="{FF2B5EF4-FFF2-40B4-BE49-F238E27FC236}">
                  <a16:creationId xmlns:a16="http://schemas.microsoft.com/office/drawing/2014/main" id="{83AC901E-50BB-C5F6-C524-92BEFAE0A3F5}"/>
                </a:ext>
              </a:extLst>
            </p:cNvPr>
            <p:cNvSpPr/>
            <p:nvPr/>
          </p:nvSpPr>
          <p:spPr>
            <a:xfrm>
              <a:off x="6799198" y="3089727"/>
              <a:ext cx="417913" cy="7315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35" name="Group 34">
            <a:extLst>
              <a:ext uri="{FF2B5EF4-FFF2-40B4-BE49-F238E27FC236}">
                <a16:creationId xmlns:a16="http://schemas.microsoft.com/office/drawing/2014/main" id="{41EB9C07-5E5F-2367-0297-1FD678C1AEF0}"/>
              </a:ext>
            </a:extLst>
          </p:cNvPr>
          <p:cNvGrpSpPr/>
          <p:nvPr/>
        </p:nvGrpSpPr>
        <p:grpSpPr>
          <a:xfrm>
            <a:off x="3150962" y="4321826"/>
            <a:ext cx="3162083" cy="731520"/>
            <a:chOff x="3150962" y="3996961"/>
            <a:chExt cx="3162083" cy="731520"/>
          </a:xfrm>
        </p:grpSpPr>
        <p:sp>
          <p:nvSpPr>
            <p:cNvPr id="16" name="Rectangle 15">
              <a:extLst>
                <a:ext uri="{FF2B5EF4-FFF2-40B4-BE49-F238E27FC236}">
                  <a16:creationId xmlns:a16="http://schemas.microsoft.com/office/drawing/2014/main" id="{B158CFEC-D421-F556-1EB4-37588D511C8F}"/>
                </a:ext>
              </a:extLst>
            </p:cNvPr>
            <p:cNvSpPr/>
            <p:nvPr/>
          </p:nvSpPr>
          <p:spPr>
            <a:xfrm>
              <a:off x="3150962" y="3997152"/>
              <a:ext cx="3162083" cy="70746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EXECUTE REPLEN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PULL</a:t>
              </a:r>
            </a:p>
          </p:txBody>
        </p:sp>
        <p:sp>
          <p:nvSpPr>
            <p:cNvPr id="20" name="Rectangle 19">
              <a:extLst>
                <a:ext uri="{FF2B5EF4-FFF2-40B4-BE49-F238E27FC236}">
                  <a16:creationId xmlns:a16="http://schemas.microsoft.com/office/drawing/2014/main" id="{B8347492-1A6F-4733-C28A-FEA00D661D5E}"/>
                </a:ext>
              </a:extLst>
            </p:cNvPr>
            <p:cNvSpPr/>
            <p:nvPr/>
          </p:nvSpPr>
          <p:spPr>
            <a:xfrm>
              <a:off x="3150962" y="3996961"/>
              <a:ext cx="417913" cy="7315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36" name="Group 35">
            <a:extLst>
              <a:ext uri="{FF2B5EF4-FFF2-40B4-BE49-F238E27FC236}">
                <a16:creationId xmlns:a16="http://schemas.microsoft.com/office/drawing/2014/main" id="{36E2C34F-D4D9-63E2-BAEB-8815485F94A8}"/>
              </a:ext>
            </a:extLst>
          </p:cNvPr>
          <p:cNvGrpSpPr/>
          <p:nvPr/>
        </p:nvGrpSpPr>
        <p:grpSpPr>
          <a:xfrm>
            <a:off x="6816554" y="4321826"/>
            <a:ext cx="3162083" cy="731520"/>
            <a:chOff x="6816554" y="3996961"/>
            <a:chExt cx="3162083" cy="731520"/>
          </a:xfrm>
        </p:grpSpPr>
        <p:sp>
          <p:nvSpPr>
            <p:cNvPr id="17" name="Rectangle 16">
              <a:extLst>
                <a:ext uri="{FF2B5EF4-FFF2-40B4-BE49-F238E27FC236}">
                  <a16:creationId xmlns:a16="http://schemas.microsoft.com/office/drawing/2014/main" id="{C75002BD-6A45-6420-D025-303AB8C2ACD2}"/>
                </a:ext>
              </a:extLst>
            </p:cNvPr>
            <p:cNvSpPr/>
            <p:nvPr/>
          </p:nvSpPr>
          <p:spPr>
            <a:xfrm>
              <a:off x="6816554" y="3997152"/>
              <a:ext cx="3162083" cy="70746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EXECUTE REPLEN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FILL</a:t>
              </a:r>
            </a:p>
          </p:txBody>
        </p:sp>
        <p:sp>
          <p:nvSpPr>
            <p:cNvPr id="21" name="Rectangle 20">
              <a:extLst>
                <a:ext uri="{FF2B5EF4-FFF2-40B4-BE49-F238E27FC236}">
                  <a16:creationId xmlns:a16="http://schemas.microsoft.com/office/drawing/2014/main" id="{B4F6583F-0CE8-57A5-4D42-9A6992B4ED58}"/>
                </a:ext>
              </a:extLst>
            </p:cNvPr>
            <p:cNvSpPr/>
            <p:nvPr/>
          </p:nvSpPr>
          <p:spPr>
            <a:xfrm>
              <a:off x="6816554" y="3996961"/>
              <a:ext cx="417913" cy="7315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grpSp>
        <p:nvGrpSpPr>
          <p:cNvPr id="37" name="Group 36">
            <a:extLst>
              <a:ext uri="{FF2B5EF4-FFF2-40B4-BE49-F238E27FC236}">
                <a16:creationId xmlns:a16="http://schemas.microsoft.com/office/drawing/2014/main" id="{732645A6-FEE1-7860-FD70-C7AF0305FC64}"/>
              </a:ext>
            </a:extLst>
          </p:cNvPr>
          <p:cNvGrpSpPr/>
          <p:nvPr/>
        </p:nvGrpSpPr>
        <p:grpSpPr>
          <a:xfrm>
            <a:off x="1814712" y="1131839"/>
            <a:ext cx="8003901" cy="888889"/>
            <a:chOff x="1814712" y="1131839"/>
            <a:chExt cx="8003901" cy="888889"/>
          </a:xfrm>
        </p:grpSpPr>
        <p:sp>
          <p:nvSpPr>
            <p:cNvPr id="5" name="TextBox 4">
              <a:extLst>
                <a:ext uri="{FF2B5EF4-FFF2-40B4-BE49-F238E27FC236}">
                  <a16:creationId xmlns:a16="http://schemas.microsoft.com/office/drawing/2014/main" id="{C5056244-B22B-8569-2C22-748CFE9823B8}"/>
                </a:ext>
              </a:extLst>
            </p:cNvPr>
            <p:cNvSpPr txBox="1"/>
            <p:nvPr/>
          </p:nvSpPr>
          <p:spPr>
            <a:xfrm>
              <a:off x="2884920" y="1246768"/>
              <a:ext cx="69336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5948"/>
                  </a:solidFill>
                  <a:effectLst/>
                  <a:uLnTx/>
                  <a:uFillTx/>
                  <a:latin typeface="Calibri" panose="020F0502020204030204"/>
                  <a:ea typeface="+mn-ea"/>
                  <a:cs typeface="+mn-cs"/>
                </a:rPr>
                <a:t>What is replenishment? What is its purpose? </a:t>
              </a:r>
            </a:p>
          </p:txBody>
        </p:sp>
        <p:pic>
          <p:nvPicPr>
            <p:cNvPr id="30" name="Picture 29" descr="A red circle with white outline on it&#10;&#10;Description automatically generated">
              <a:extLst>
                <a:ext uri="{FF2B5EF4-FFF2-40B4-BE49-F238E27FC236}">
                  <a16:creationId xmlns:a16="http://schemas.microsoft.com/office/drawing/2014/main" id="{0F6AE86B-BFD3-53AD-6CA6-787A3F6B1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712" y="1131839"/>
              <a:ext cx="888889" cy="888889"/>
            </a:xfrm>
            <a:prstGeom prst="rect">
              <a:avLst/>
            </a:prstGeom>
          </p:spPr>
        </p:pic>
      </p:grpSp>
    </p:spTree>
    <p:extLst>
      <p:ext uri="{BB962C8B-B14F-4D97-AF65-F5344CB8AC3E}">
        <p14:creationId xmlns:p14="http://schemas.microsoft.com/office/powerpoint/2010/main" val="56394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C02BABC-6965-BFA8-911D-04D53FE7753E}"/>
              </a:ext>
            </a:extLst>
          </p:cNvPr>
          <p:cNvSpPr/>
          <p:nvPr/>
        </p:nvSpPr>
        <p:spPr>
          <a:xfrm>
            <a:off x="0" y="3055717"/>
            <a:ext cx="12192000" cy="32846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3A3D763-3D02-4B76-3063-BF5AD1709CA7}"/>
              </a:ext>
            </a:extLst>
          </p:cNvPr>
          <p:cNvSpPr txBox="1"/>
          <p:nvPr/>
        </p:nvSpPr>
        <p:spPr>
          <a:xfrm>
            <a:off x="487680" y="329184"/>
            <a:ext cx="108508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Path Overview: Phase II</a:t>
            </a:r>
          </a:p>
        </p:txBody>
      </p:sp>
      <p:grpSp>
        <p:nvGrpSpPr>
          <p:cNvPr id="2" name="Group 1">
            <a:extLst>
              <a:ext uri="{FF2B5EF4-FFF2-40B4-BE49-F238E27FC236}">
                <a16:creationId xmlns:a16="http://schemas.microsoft.com/office/drawing/2014/main" id="{F0C95648-6562-EB1D-606D-974E3E30F82D}"/>
              </a:ext>
            </a:extLst>
          </p:cNvPr>
          <p:cNvGrpSpPr/>
          <p:nvPr/>
        </p:nvGrpSpPr>
        <p:grpSpPr>
          <a:xfrm>
            <a:off x="589258" y="1459906"/>
            <a:ext cx="2501162" cy="3300367"/>
            <a:chOff x="362737" y="1441717"/>
            <a:chExt cx="2501162" cy="3300367"/>
          </a:xfrm>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3F90220C-BAAE-6B75-EAD3-9DF5496E17D3}"/>
                </a:ext>
              </a:extLst>
            </p:cNvPr>
            <p:cNvGrpSpPr/>
            <p:nvPr/>
          </p:nvGrpSpPr>
          <p:grpSpPr>
            <a:xfrm>
              <a:off x="362737" y="1441717"/>
              <a:ext cx="2501161" cy="3300367"/>
              <a:chOff x="362737" y="1441717"/>
              <a:chExt cx="2501161" cy="3300367"/>
            </a:xfrm>
          </p:grpSpPr>
          <p:sp>
            <p:nvSpPr>
              <p:cNvPr id="8" name="Rectangle: Rounded Corners 7">
                <a:extLst>
                  <a:ext uri="{FF2B5EF4-FFF2-40B4-BE49-F238E27FC236}">
                    <a16:creationId xmlns:a16="http://schemas.microsoft.com/office/drawing/2014/main" id="{8627C21A-2261-C348-4D55-EC35A5DA8804}"/>
                  </a:ext>
                </a:extLst>
              </p:cNvPr>
              <p:cNvSpPr/>
              <p:nvPr/>
            </p:nvSpPr>
            <p:spPr>
              <a:xfrm>
                <a:off x="362737" y="1486121"/>
                <a:ext cx="2491181" cy="3255963"/>
              </a:xfrm>
              <a:prstGeom prst="roundRect">
                <a:avLst>
                  <a:gd name="adj" fmla="val 1202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white silhouette of a forklift&#10;&#10;Description automatically generated">
                <a:extLst>
                  <a:ext uri="{FF2B5EF4-FFF2-40B4-BE49-F238E27FC236}">
                    <a16:creationId xmlns:a16="http://schemas.microsoft.com/office/drawing/2014/main" id="{B03EDA59-1EC9-06B6-0F7E-ACE011253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35" y="2887206"/>
                <a:ext cx="1568616" cy="1314619"/>
              </a:xfrm>
              <a:prstGeom prst="rect">
                <a:avLst/>
              </a:prstGeom>
            </p:spPr>
          </p:pic>
          <p:sp>
            <p:nvSpPr>
              <p:cNvPr id="9" name="Rectangle: Top Corners Rounded 8">
                <a:extLst>
                  <a:ext uri="{FF2B5EF4-FFF2-40B4-BE49-F238E27FC236}">
                    <a16:creationId xmlns:a16="http://schemas.microsoft.com/office/drawing/2014/main" id="{3F6B2E2B-0967-57EC-D902-9A49FEC2005D}"/>
                  </a:ext>
                </a:extLst>
              </p:cNvPr>
              <p:cNvSpPr/>
              <p:nvPr/>
            </p:nvSpPr>
            <p:spPr>
              <a:xfrm>
                <a:off x="362737" y="1441717"/>
                <a:ext cx="2501161" cy="1003112"/>
              </a:xfrm>
              <a:prstGeom prst="round2SameRect">
                <a:avLst>
                  <a:gd name="adj1" fmla="val 28750"/>
                  <a:gd name="adj2" fmla="val 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EF82986B-E7D3-306A-552E-599E84752B07}"/>
                </a:ext>
              </a:extLst>
            </p:cNvPr>
            <p:cNvSpPr txBox="1"/>
            <p:nvPr/>
          </p:nvSpPr>
          <p:spPr>
            <a:xfrm>
              <a:off x="372717" y="1630940"/>
              <a:ext cx="249118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Putaway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Replenishment</a:t>
              </a:r>
            </a:p>
          </p:txBody>
        </p:sp>
      </p:grpSp>
      <p:grpSp>
        <p:nvGrpSpPr>
          <p:cNvPr id="11" name="Group 10">
            <a:extLst>
              <a:ext uri="{FF2B5EF4-FFF2-40B4-BE49-F238E27FC236}">
                <a16:creationId xmlns:a16="http://schemas.microsoft.com/office/drawing/2014/main" id="{463203DD-9B16-73EF-DC9C-6942D928A9C0}"/>
              </a:ext>
            </a:extLst>
          </p:cNvPr>
          <p:cNvGrpSpPr/>
          <p:nvPr/>
        </p:nvGrpSpPr>
        <p:grpSpPr>
          <a:xfrm>
            <a:off x="1613073" y="4876252"/>
            <a:ext cx="8943038" cy="1155317"/>
            <a:chOff x="1613073" y="4876252"/>
            <a:chExt cx="8943038" cy="1155317"/>
          </a:xfrm>
        </p:grpSpPr>
        <p:pic>
          <p:nvPicPr>
            <p:cNvPr id="31" name="Graphic 30" descr="Clipboard Partially Checked with solid fill">
              <a:extLst>
                <a:ext uri="{FF2B5EF4-FFF2-40B4-BE49-F238E27FC236}">
                  <a16:creationId xmlns:a16="http://schemas.microsoft.com/office/drawing/2014/main" id="{1B5728BF-2A9B-6225-80DC-E9E2F145AE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2738" y="4876252"/>
              <a:ext cx="1155317" cy="1155317"/>
            </a:xfrm>
            <a:prstGeom prst="rect">
              <a:avLst/>
            </a:prstGeom>
          </p:spPr>
        </p:pic>
        <p:sp>
          <p:nvSpPr>
            <p:cNvPr id="32" name="TextBox 31">
              <a:extLst>
                <a:ext uri="{FF2B5EF4-FFF2-40B4-BE49-F238E27FC236}">
                  <a16:creationId xmlns:a16="http://schemas.microsoft.com/office/drawing/2014/main" id="{00FB6885-2747-69DC-DDC4-FCC6E21C401C}"/>
                </a:ext>
              </a:extLst>
            </p:cNvPr>
            <p:cNvSpPr txBox="1"/>
            <p:nvPr/>
          </p:nvSpPr>
          <p:spPr>
            <a:xfrm>
              <a:off x="4784169" y="5215312"/>
              <a:ext cx="378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Final Assessment</a:t>
              </a:r>
            </a:p>
          </p:txBody>
        </p:sp>
        <p:cxnSp>
          <p:nvCxnSpPr>
            <p:cNvPr id="49" name="Straight Connector 48">
              <a:extLst>
                <a:ext uri="{FF2B5EF4-FFF2-40B4-BE49-F238E27FC236}">
                  <a16:creationId xmlns:a16="http://schemas.microsoft.com/office/drawing/2014/main" id="{582BD356-9934-D7C5-555A-16CA8CC291E0}"/>
                </a:ext>
              </a:extLst>
            </p:cNvPr>
            <p:cNvCxnSpPr>
              <a:cxnSpLocks/>
            </p:cNvCxnSpPr>
            <p:nvPr/>
          </p:nvCxnSpPr>
          <p:spPr>
            <a:xfrm>
              <a:off x="1619903" y="4876252"/>
              <a:ext cx="0" cy="675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7141691-A5F8-9242-C1B2-27EC40938296}"/>
                </a:ext>
              </a:extLst>
            </p:cNvPr>
            <p:cNvCxnSpPr>
              <a:cxnSpLocks/>
            </p:cNvCxnSpPr>
            <p:nvPr/>
          </p:nvCxnSpPr>
          <p:spPr>
            <a:xfrm>
              <a:off x="1613073" y="5524965"/>
              <a:ext cx="2016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206A3D-BE83-97FF-1B67-CAE6B38EC6B9}"/>
                </a:ext>
              </a:extLst>
            </p:cNvPr>
            <p:cNvCxnSpPr>
              <a:cxnSpLocks/>
            </p:cNvCxnSpPr>
            <p:nvPr/>
          </p:nvCxnSpPr>
          <p:spPr>
            <a:xfrm flipV="1">
              <a:off x="10556111" y="4876252"/>
              <a:ext cx="0" cy="6140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FA49139-298C-444A-5E63-CB8449DE7405}"/>
                </a:ext>
              </a:extLst>
            </p:cNvPr>
            <p:cNvCxnSpPr>
              <a:cxnSpLocks/>
            </p:cNvCxnSpPr>
            <p:nvPr/>
          </p:nvCxnSpPr>
          <p:spPr>
            <a:xfrm>
              <a:off x="8460553" y="5476922"/>
              <a:ext cx="209555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BA7AFC14-3B3E-8AC6-9BFC-6AC7D4B1AE0B}"/>
              </a:ext>
            </a:extLst>
          </p:cNvPr>
          <p:cNvGrpSpPr/>
          <p:nvPr/>
        </p:nvGrpSpPr>
        <p:grpSpPr>
          <a:xfrm>
            <a:off x="4880642" y="1453291"/>
            <a:ext cx="2501162" cy="3273625"/>
            <a:chOff x="3320004" y="1466450"/>
            <a:chExt cx="2501162" cy="3273625"/>
          </a:xfrm>
          <a:effectLst>
            <a:outerShdw blurRad="50800" dist="38100" dir="2700000" algn="tl" rotWithShape="0">
              <a:prstClr val="black">
                <a:alpha val="40000"/>
              </a:prstClr>
            </a:outerShdw>
          </a:effectLst>
        </p:grpSpPr>
        <p:sp>
          <p:nvSpPr>
            <p:cNvPr id="22" name="Rectangle: Rounded Corners 21">
              <a:extLst>
                <a:ext uri="{FF2B5EF4-FFF2-40B4-BE49-F238E27FC236}">
                  <a16:creationId xmlns:a16="http://schemas.microsoft.com/office/drawing/2014/main" id="{5EE1636C-84CE-8C6B-0F79-36CF8296744D}"/>
                </a:ext>
              </a:extLst>
            </p:cNvPr>
            <p:cNvSpPr/>
            <p:nvPr/>
          </p:nvSpPr>
          <p:spPr>
            <a:xfrm>
              <a:off x="3329985" y="1484116"/>
              <a:ext cx="2491181" cy="3255959"/>
            </a:xfrm>
            <a:prstGeom prst="roundRect">
              <a:avLst>
                <a:gd name="adj" fmla="val 12021"/>
              </a:avLst>
            </a:prstGeom>
            <a:solidFill>
              <a:srgbClr val="AA6DC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Top Corners Rounded 23">
              <a:extLst>
                <a:ext uri="{FF2B5EF4-FFF2-40B4-BE49-F238E27FC236}">
                  <a16:creationId xmlns:a16="http://schemas.microsoft.com/office/drawing/2014/main" id="{CFEE5096-7F6D-B0C5-F150-66399C74FDDD}"/>
                </a:ext>
              </a:extLst>
            </p:cNvPr>
            <p:cNvSpPr/>
            <p:nvPr/>
          </p:nvSpPr>
          <p:spPr>
            <a:xfrm>
              <a:off x="3329985" y="1466450"/>
              <a:ext cx="2491180" cy="994077"/>
            </a:xfrm>
            <a:prstGeom prst="round2SameRect">
              <a:avLst>
                <a:gd name="adj1" fmla="val 25194"/>
                <a:gd name="adj2" fmla="val 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Graphic 39" descr="Dance steps with solid fill">
              <a:extLst>
                <a:ext uri="{FF2B5EF4-FFF2-40B4-BE49-F238E27FC236}">
                  <a16:creationId xmlns:a16="http://schemas.microsoft.com/office/drawing/2014/main" id="{AC929C67-5A1B-D3E5-09E7-651E567F18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9088" y="2831513"/>
              <a:ext cx="1426003" cy="1426003"/>
            </a:xfrm>
            <a:prstGeom prst="rect">
              <a:avLst/>
            </a:prstGeom>
          </p:spPr>
        </p:pic>
        <p:sp>
          <p:nvSpPr>
            <p:cNvPr id="59" name="TextBox 58">
              <a:extLst>
                <a:ext uri="{FF2B5EF4-FFF2-40B4-BE49-F238E27FC236}">
                  <a16:creationId xmlns:a16="http://schemas.microsoft.com/office/drawing/2014/main" id="{23D10B88-6F53-7EB6-0836-CD0AB24AEB21}"/>
                </a:ext>
              </a:extLst>
            </p:cNvPr>
            <p:cNvSpPr txBox="1"/>
            <p:nvPr/>
          </p:nvSpPr>
          <p:spPr>
            <a:xfrm>
              <a:off x="3320004" y="1628103"/>
              <a:ext cx="250116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Walkthroughs </a:t>
              </a:r>
            </a:p>
          </p:txBody>
        </p:sp>
      </p:grpSp>
      <p:grpSp>
        <p:nvGrpSpPr>
          <p:cNvPr id="10" name="Group 9">
            <a:extLst>
              <a:ext uri="{FF2B5EF4-FFF2-40B4-BE49-F238E27FC236}">
                <a16:creationId xmlns:a16="http://schemas.microsoft.com/office/drawing/2014/main" id="{86D6F6FC-C4BB-ED59-E4E3-D4B7DB32AAB1}"/>
              </a:ext>
            </a:extLst>
          </p:cNvPr>
          <p:cNvGrpSpPr/>
          <p:nvPr/>
        </p:nvGrpSpPr>
        <p:grpSpPr>
          <a:xfrm>
            <a:off x="9191989" y="1466450"/>
            <a:ext cx="2491181" cy="3269615"/>
            <a:chOff x="9191989" y="1466450"/>
            <a:chExt cx="2491181" cy="3269615"/>
          </a:xfrm>
          <a:effectLst>
            <a:outerShdw blurRad="50800" dist="38100" dir="2700000" algn="tl" rotWithShape="0">
              <a:prstClr val="black">
                <a:alpha val="40000"/>
              </a:prstClr>
            </a:outerShdw>
          </a:effectLst>
        </p:grpSpPr>
        <p:sp>
          <p:nvSpPr>
            <p:cNvPr id="26" name="Rectangle: Rounded Corners 25">
              <a:extLst>
                <a:ext uri="{FF2B5EF4-FFF2-40B4-BE49-F238E27FC236}">
                  <a16:creationId xmlns:a16="http://schemas.microsoft.com/office/drawing/2014/main" id="{98069A89-E736-4950-6A68-BE63C5F14EE9}"/>
                </a:ext>
              </a:extLst>
            </p:cNvPr>
            <p:cNvSpPr/>
            <p:nvPr/>
          </p:nvSpPr>
          <p:spPr>
            <a:xfrm>
              <a:off x="9191989" y="1484116"/>
              <a:ext cx="2491181" cy="3251949"/>
            </a:xfrm>
            <a:prstGeom prst="roundRect">
              <a:avLst>
                <a:gd name="adj" fmla="val 12021"/>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Top Corners Rounded 27">
              <a:extLst>
                <a:ext uri="{FF2B5EF4-FFF2-40B4-BE49-F238E27FC236}">
                  <a16:creationId xmlns:a16="http://schemas.microsoft.com/office/drawing/2014/main" id="{2F78ADD3-0A5D-4259-734A-0ECFEE14A4E4}"/>
                </a:ext>
              </a:extLst>
            </p:cNvPr>
            <p:cNvSpPr/>
            <p:nvPr/>
          </p:nvSpPr>
          <p:spPr>
            <a:xfrm>
              <a:off x="9191989" y="1466450"/>
              <a:ext cx="2491180" cy="1049935"/>
            </a:xfrm>
            <a:prstGeom prst="round2SameRect">
              <a:avLst>
                <a:gd name="adj1" fmla="val 26854"/>
                <a:gd name="adj2" fmla="val 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Signpost with solid fill">
              <a:extLst>
                <a:ext uri="{FF2B5EF4-FFF2-40B4-BE49-F238E27FC236}">
                  <a16:creationId xmlns:a16="http://schemas.microsoft.com/office/drawing/2014/main" id="{5E6C3AFB-D61C-E7BE-FE1C-0D7CC654AD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7032" y="2925435"/>
              <a:ext cx="1238157" cy="1238157"/>
            </a:xfrm>
            <a:prstGeom prst="rect">
              <a:avLst/>
            </a:prstGeom>
          </p:spPr>
        </p:pic>
        <p:sp>
          <p:nvSpPr>
            <p:cNvPr id="61" name="TextBox 60">
              <a:extLst>
                <a:ext uri="{FF2B5EF4-FFF2-40B4-BE49-F238E27FC236}">
                  <a16:creationId xmlns:a16="http://schemas.microsoft.com/office/drawing/2014/main" id="{56A01DC0-D89E-7D67-4884-90F9B4CBA82A}"/>
                </a:ext>
              </a:extLst>
            </p:cNvPr>
            <p:cNvSpPr txBox="1"/>
            <p:nvPr/>
          </p:nvSpPr>
          <p:spPr>
            <a:xfrm>
              <a:off x="9373273" y="1497574"/>
              <a:ext cx="215511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Tracking Tasks: Area 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(Building A, B + West)</a:t>
              </a:r>
            </a:p>
          </p:txBody>
        </p:sp>
      </p:grpSp>
    </p:spTree>
    <p:extLst>
      <p:ext uri="{BB962C8B-B14F-4D97-AF65-F5344CB8AC3E}">
        <p14:creationId xmlns:p14="http://schemas.microsoft.com/office/powerpoint/2010/main" val="13628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1B63D1-260C-BF49-FA8A-30A7E38AA4BD}"/>
              </a:ext>
            </a:extLst>
          </p:cNvPr>
          <p:cNvSpPr/>
          <p:nvPr/>
        </p:nvSpPr>
        <p:spPr>
          <a:xfrm>
            <a:off x="0" y="981307"/>
            <a:ext cx="12192000" cy="5374887"/>
          </a:xfrm>
          <a:prstGeom prst="rect">
            <a:avLst/>
          </a:prstGeom>
          <a:gradFill flip="none" rotWithShape="1">
            <a:gsLst>
              <a:gs pos="0">
                <a:schemeClr val="tx1">
                  <a:alpha val="86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wooden bridge in a forest&#10;&#10;Description automatically generated">
            <a:extLst>
              <a:ext uri="{FF2B5EF4-FFF2-40B4-BE49-F238E27FC236}">
                <a16:creationId xmlns:a16="http://schemas.microsoft.com/office/drawing/2014/main" id="{23DE2E76-6BB6-877A-E63B-54534143188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1471960"/>
            <a:ext cx="6922058" cy="4728118"/>
          </a:xfrm>
          <a:prstGeom prst="rect">
            <a:avLst/>
          </a:prstGeom>
          <a:gradFill>
            <a:gsLst>
              <a:gs pos="0">
                <a:schemeClr val="tx1">
                  <a:alpha val="86000"/>
                </a:schemeClr>
              </a:gs>
              <a:gs pos="100000">
                <a:schemeClr val="tx1"/>
              </a:gs>
            </a:gsLst>
            <a:lin ang="0" scaled="1"/>
          </a:gradFill>
          <a:effectLst>
            <a:softEdge rad="635000"/>
          </a:effectLst>
        </p:spPr>
      </p:pic>
      <p:sp>
        <p:nvSpPr>
          <p:cNvPr id="9" name="Title 8">
            <a:extLst>
              <a:ext uri="{FF2B5EF4-FFF2-40B4-BE49-F238E27FC236}">
                <a16:creationId xmlns:a16="http://schemas.microsoft.com/office/drawing/2014/main" id="{6EE87712-3A34-5A45-3FB8-58A385DF7D77}"/>
              </a:ext>
            </a:extLst>
          </p:cNvPr>
          <p:cNvSpPr>
            <a:spLocks noGrp="1"/>
          </p:cNvSpPr>
          <p:nvPr>
            <p:ph type="title"/>
          </p:nvPr>
        </p:nvSpPr>
        <p:spPr>
          <a:xfrm>
            <a:off x="2232615" y="258463"/>
            <a:ext cx="7772277" cy="1380883"/>
          </a:xfrm>
        </p:spPr>
        <p:txBody>
          <a:bodyPr>
            <a:noAutofit/>
          </a:bodyPr>
          <a:lstStyle/>
          <a:p>
            <a:pPr>
              <a:lnSpc>
                <a:spcPct val="150000"/>
              </a:lnSpc>
            </a:pPr>
            <a:r>
              <a:rPr lang="en-US" dirty="0"/>
              <a:t>Replenishment: Exceptions</a:t>
            </a:r>
            <a:br>
              <a:rPr lang="en-US" dirty="0"/>
            </a:br>
            <a:endParaRPr lang="en-US" dirty="0">
              <a:solidFill>
                <a:srgbClr val="FF0000"/>
              </a:solidFill>
            </a:endParaRPr>
          </a:p>
        </p:txBody>
      </p:sp>
      <p:sp>
        <p:nvSpPr>
          <p:cNvPr id="10" name="Rectangle: Diagonal Corners Rounded 9">
            <a:extLst>
              <a:ext uri="{FF2B5EF4-FFF2-40B4-BE49-F238E27FC236}">
                <a16:creationId xmlns:a16="http://schemas.microsoft.com/office/drawing/2014/main" id="{A6ECF7FE-87FD-8E32-23DD-471F9D574015}"/>
              </a:ext>
            </a:extLst>
          </p:cNvPr>
          <p:cNvSpPr/>
          <p:nvPr/>
        </p:nvSpPr>
        <p:spPr>
          <a:xfrm>
            <a:off x="577102" y="2031275"/>
            <a:ext cx="6165669" cy="1397725"/>
          </a:xfrm>
          <a:prstGeom prst="round2DiagRect">
            <a:avLst>
              <a:gd name="adj1" fmla="val 47782"/>
              <a:gd name="adj2" fmla="val 0"/>
            </a:avLst>
          </a:prstGeom>
          <a:solidFill>
            <a:schemeClr val="accent6">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Tasked iLPN is missing: </a:t>
            </a:r>
            <a:b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 go to a Reserve location as prompted by the MC, but the tasked iLPN is missing</a:t>
            </a:r>
          </a:p>
        </p:txBody>
      </p:sp>
      <p:sp>
        <p:nvSpPr>
          <p:cNvPr id="11" name="Rectangle: Diagonal Corners Rounded 10">
            <a:extLst>
              <a:ext uri="{FF2B5EF4-FFF2-40B4-BE49-F238E27FC236}">
                <a16:creationId xmlns:a16="http://schemas.microsoft.com/office/drawing/2014/main" id="{BF59916F-5BE8-A07E-9C75-C9794980A2CF}"/>
              </a:ext>
            </a:extLst>
          </p:cNvPr>
          <p:cNvSpPr/>
          <p:nvPr/>
        </p:nvSpPr>
        <p:spPr>
          <a:xfrm>
            <a:off x="2637914" y="3988314"/>
            <a:ext cx="6165669" cy="1397726"/>
          </a:xfrm>
          <a:prstGeom prst="round2DiagRect">
            <a:avLst>
              <a:gd name="adj1" fmla="val 49377"/>
              <a:gd name="adj2" fmla="val 0"/>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Tasked iLPN is blocked: </a:t>
            </a:r>
            <a:b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specific iLPN it is asking for is blocked. We need to find another iLPN with the SAME product with the SAME quantity.</a:t>
            </a:r>
          </a:p>
        </p:txBody>
      </p:sp>
      <p:pic>
        <p:nvPicPr>
          <p:cNvPr id="13" name="Picture 12" descr="A person in a red shirt&#10;&#10;Description automatically generated">
            <a:extLst>
              <a:ext uri="{FF2B5EF4-FFF2-40B4-BE49-F238E27FC236}">
                <a16:creationId xmlns:a16="http://schemas.microsoft.com/office/drawing/2014/main" id="{8E1E0680-29FF-8146-271B-C82DC2E30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6488" y="1574247"/>
            <a:ext cx="2578141" cy="4759645"/>
          </a:xfrm>
          <a:prstGeom prst="rect">
            <a:avLst/>
          </a:prstGeom>
        </p:spPr>
      </p:pic>
      <p:sp>
        <p:nvSpPr>
          <p:cNvPr id="2" name="TextBox 1">
            <a:extLst>
              <a:ext uri="{FF2B5EF4-FFF2-40B4-BE49-F238E27FC236}">
                <a16:creationId xmlns:a16="http://schemas.microsoft.com/office/drawing/2014/main" id="{894A7A93-189B-DF9A-D76B-700A6CF55CC5}"/>
              </a:ext>
            </a:extLst>
          </p:cNvPr>
          <p:cNvSpPr txBox="1"/>
          <p:nvPr/>
        </p:nvSpPr>
        <p:spPr>
          <a:xfrm>
            <a:off x="3121098" y="1173356"/>
            <a:ext cx="60335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rPr>
              <a:t>When the Happy Path is not so happy…</a:t>
            </a:r>
          </a:p>
        </p:txBody>
      </p:sp>
    </p:spTree>
    <p:extLst>
      <p:ext uri="{BB962C8B-B14F-4D97-AF65-F5344CB8AC3E}">
        <p14:creationId xmlns:p14="http://schemas.microsoft.com/office/powerpoint/2010/main" val="240164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862B2C-EB19-17E2-B135-B2743EA88C79}"/>
              </a:ext>
            </a:extLst>
          </p:cNvPr>
          <p:cNvSpPr/>
          <p:nvPr/>
        </p:nvSpPr>
        <p:spPr>
          <a:xfrm>
            <a:off x="0" y="1511091"/>
            <a:ext cx="12192000" cy="2458743"/>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C57963A-B060-DBF5-3B5E-82A5D4BC785B}"/>
              </a:ext>
            </a:extLst>
          </p:cNvPr>
          <p:cNvSpPr/>
          <p:nvPr/>
        </p:nvSpPr>
        <p:spPr>
          <a:xfrm>
            <a:off x="0" y="1037063"/>
            <a:ext cx="12192000" cy="1027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3F13156-6BCB-D0AA-0B07-7E425B6250D7}"/>
              </a:ext>
            </a:extLst>
          </p:cNvPr>
          <p:cNvSpPr>
            <a:spLocks noGrp="1"/>
          </p:cNvSpPr>
          <p:nvPr>
            <p:ph type="title"/>
          </p:nvPr>
        </p:nvSpPr>
        <p:spPr>
          <a:xfrm>
            <a:off x="474092" y="368674"/>
            <a:ext cx="11243816" cy="1085064"/>
          </a:xfrm>
        </p:spPr>
        <p:txBody>
          <a:bodyPr>
            <a:normAutofit/>
          </a:bodyPr>
          <a:lstStyle/>
          <a:p>
            <a:pPr>
              <a:lnSpc>
                <a:spcPct val="100000"/>
              </a:lnSpc>
            </a:pPr>
            <a:r>
              <a:rPr lang="en-US" b="1" dirty="0"/>
              <a:t>Lean Time Replenishment: </a:t>
            </a:r>
            <a:br>
              <a:rPr lang="en-US" b="1" dirty="0"/>
            </a:br>
            <a:r>
              <a:rPr lang="en-US" sz="2800" b="1" dirty="0">
                <a:solidFill>
                  <a:srgbClr val="FF0000"/>
                </a:solidFill>
              </a:rPr>
              <a:t>WM Guiding Principles</a:t>
            </a:r>
            <a:endParaRPr lang="en-US" b="1" dirty="0">
              <a:solidFill>
                <a:srgbClr val="FF0000"/>
              </a:solidFill>
            </a:endParaRPr>
          </a:p>
        </p:txBody>
      </p:sp>
      <p:pic>
        <p:nvPicPr>
          <p:cNvPr id="7" name="Picture 6">
            <a:extLst>
              <a:ext uri="{FF2B5EF4-FFF2-40B4-BE49-F238E27FC236}">
                <a16:creationId xmlns:a16="http://schemas.microsoft.com/office/drawing/2014/main" id="{F3740057-F6A9-8103-11EA-191E5F6A77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939" y="1673658"/>
            <a:ext cx="2133607" cy="2133607"/>
          </a:xfrm>
          <a:prstGeom prst="rect">
            <a:avLst/>
          </a:prstGeom>
        </p:spPr>
      </p:pic>
      <p:pic>
        <p:nvPicPr>
          <p:cNvPr id="17" name="Graphic 16" descr="Lightbulb and gear with solid fill">
            <a:extLst>
              <a:ext uri="{FF2B5EF4-FFF2-40B4-BE49-F238E27FC236}">
                <a16:creationId xmlns:a16="http://schemas.microsoft.com/office/drawing/2014/main" id="{76595344-561B-63D4-0BEC-D2540F8974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003" y="4132401"/>
            <a:ext cx="1574647" cy="1574647"/>
          </a:xfrm>
          <a:prstGeom prst="rect">
            <a:avLst/>
          </a:prstGeom>
        </p:spPr>
      </p:pic>
      <p:grpSp>
        <p:nvGrpSpPr>
          <p:cNvPr id="3" name="Group 2">
            <a:extLst>
              <a:ext uri="{FF2B5EF4-FFF2-40B4-BE49-F238E27FC236}">
                <a16:creationId xmlns:a16="http://schemas.microsoft.com/office/drawing/2014/main" id="{0FDCF62B-8AC1-C12B-235D-995FEC616050}"/>
              </a:ext>
            </a:extLst>
          </p:cNvPr>
          <p:cNvGrpSpPr/>
          <p:nvPr/>
        </p:nvGrpSpPr>
        <p:grpSpPr>
          <a:xfrm>
            <a:off x="2697485" y="4045885"/>
            <a:ext cx="9337287" cy="2192458"/>
            <a:chOff x="2697485" y="4045885"/>
            <a:chExt cx="9337287" cy="2192458"/>
          </a:xfrm>
        </p:grpSpPr>
        <p:sp>
          <p:nvSpPr>
            <p:cNvPr id="9" name="TextBox 8">
              <a:extLst>
                <a:ext uri="{FF2B5EF4-FFF2-40B4-BE49-F238E27FC236}">
                  <a16:creationId xmlns:a16="http://schemas.microsoft.com/office/drawing/2014/main" id="{C7AAD3D1-D187-AAD9-0DD5-7257DB91A864}"/>
                </a:ext>
              </a:extLst>
            </p:cNvPr>
            <p:cNvSpPr txBox="1"/>
            <p:nvPr/>
          </p:nvSpPr>
          <p:spPr>
            <a:xfrm>
              <a:off x="2697485" y="4045885"/>
              <a:ext cx="9337287" cy="181588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The replenishments can be triggered by either of the following ways: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By defining a range of locations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By defining a range of items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By defining Lean Time Replenishment Rules. The rules are defined separately via the Lean Time. Replenishment Rules transaction which can be linked to the Lean Time Replenishment process transaction.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A58A4CD-46D9-3A81-3C04-45A39613A323}"/>
                </a:ext>
              </a:extLst>
            </p:cNvPr>
            <p:cNvSpPr txBox="1"/>
            <p:nvPr/>
          </p:nvSpPr>
          <p:spPr>
            <a:xfrm>
              <a:off x="2697485" y="5899789"/>
              <a:ext cx="8866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mn-cs"/>
                </a:rPr>
                <a:t>*Adapted from Manhattan AIM, WMS 2019</a:t>
              </a:r>
              <a:endParaRPr kumimoji="0" lang="en-US" sz="16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endParaRPr>
            </a:p>
          </p:txBody>
        </p:sp>
      </p:grpSp>
      <p:grpSp>
        <p:nvGrpSpPr>
          <p:cNvPr id="2" name="Group 1">
            <a:extLst>
              <a:ext uri="{FF2B5EF4-FFF2-40B4-BE49-F238E27FC236}">
                <a16:creationId xmlns:a16="http://schemas.microsoft.com/office/drawing/2014/main" id="{0C9ECE4B-5318-4A7A-75E8-79E9EA088293}"/>
              </a:ext>
            </a:extLst>
          </p:cNvPr>
          <p:cNvGrpSpPr/>
          <p:nvPr/>
        </p:nvGrpSpPr>
        <p:grpSpPr>
          <a:xfrm>
            <a:off x="2697485" y="1723630"/>
            <a:ext cx="9337287" cy="1968157"/>
            <a:chOff x="2697485" y="1723630"/>
            <a:chExt cx="9337287" cy="1968157"/>
          </a:xfrm>
        </p:grpSpPr>
        <p:sp>
          <p:nvSpPr>
            <p:cNvPr id="10" name="TextBox 9">
              <a:extLst>
                <a:ext uri="{FF2B5EF4-FFF2-40B4-BE49-F238E27FC236}">
                  <a16:creationId xmlns:a16="http://schemas.microsoft.com/office/drawing/2014/main" id="{D9D608F6-DEE9-62E8-4707-76F0EF7F0AAB}"/>
                </a:ext>
              </a:extLst>
            </p:cNvPr>
            <p:cNvSpPr txBox="1"/>
            <p:nvPr/>
          </p:nvSpPr>
          <p:spPr>
            <a:xfrm>
              <a:off x="2697485" y="1723630"/>
              <a:ext cx="93372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Lean Time Replenishment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7" name="TextBox 26">
              <a:extLst>
                <a:ext uri="{FF2B5EF4-FFF2-40B4-BE49-F238E27FC236}">
                  <a16:creationId xmlns:a16="http://schemas.microsoft.com/office/drawing/2014/main" id="{0143AED1-FC96-2437-61E8-3E1A3F735EF1}"/>
                </a:ext>
              </a:extLst>
            </p:cNvPr>
            <p:cNvSpPr txBox="1"/>
            <p:nvPr/>
          </p:nvSpPr>
          <p:spPr>
            <a:xfrm>
              <a:off x="2697486" y="2122127"/>
              <a:ext cx="93372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Lean Time Replenishment allows you to use manual method of triggering replenishment tasks to replenish active or case pick locations using inventory from the reserve location. It provides the ability to generate replenishment tasks outside of the streaming task generation process.  This type of replenishment is typically done during times of low shipping volume.  Lean time replenishment occurs before streaming, or after streaming, when all picking processes associated with it are finished.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This is a way of filling up all pick locations and getting the locations ready for subsequent picking.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956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scanner to check products&#10;&#10;Description automatically generated">
            <a:extLst>
              <a:ext uri="{FF2B5EF4-FFF2-40B4-BE49-F238E27FC236}">
                <a16:creationId xmlns:a16="http://schemas.microsoft.com/office/drawing/2014/main" id="{8E7726A2-4E0F-8F76-C468-8762F19633A9}"/>
              </a:ext>
            </a:extLst>
          </p:cNvPr>
          <p:cNvPicPr>
            <a:picLocks noChangeAspect="1"/>
          </p:cNvPicPr>
          <p:nvPr/>
        </p:nvPicPr>
        <p:blipFill rotWithShape="1">
          <a:blip r:embed="rId3">
            <a:extLst>
              <a:ext uri="{28A0092B-C50C-407E-A947-70E740481C1C}">
                <a14:useLocalDpi xmlns:a14="http://schemas.microsoft.com/office/drawing/2010/main" val="0"/>
              </a:ext>
            </a:extLst>
          </a:blip>
          <a:srcRect l="1258" t="-419" r="6305" b="419"/>
          <a:stretch/>
        </p:blipFill>
        <p:spPr>
          <a:xfrm>
            <a:off x="5636218" y="1025912"/>
            <a:ext cx="6555782" cy="5319132"/>
          </a:xfrm>
          <a:prstGeom prst="rect">
            <a:avLst/>
          </a:prstGeom>
        </p:spPr>
      </p:pic>
      <p:sp>
        <p:nvSpPr>
          <p:cNvPr id="6" name="Rectangle 5">
            <a:extLst>
              <a:ext uri="{FF2B5EF4-FFF2-40B4-BE49-F238E27FC236}">
                <a16:creationId xmlns:a16="http://schemas.microsoft.com/office/drawing/2014/main" id="{54A2FE20-04AC-7367-92E5-739E69844C3F}"/>
              </a:ext>
            </a:extLst>
          </p:cNvPr>
          <p:cNvSpPr/>
          <p:nvPr/>
        </p:nvSpPr>
        <p:spPr>
          <a:xfrm>
            <a:off x="4475356" y="998034"/>
            <a:ext cx="4170556" cy="5347010"/>
          </a:xfrm>
          <a:prstGeom prst="rect">
            <a:avLst/>
          </a:prstGeom>
          <a:gradFill>
            <a:gsLst>
              <a:gs pos="0">
                <a:schemeClr val="bg1">
                  <a:alpha val="0"/>
                </a:schemeClr>
              </a:gs>
              <a:gs pos="73000">
                <a:schemeClr val="bg1"/>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0C6C1954-D889-4B7D-9EAC-FBBBA5554356}"/>
              </a:ext>
            </a:extLst>
          </p:cNvPr>
          <p:cNvGrpSpPr/>
          <p:nvPr/>
        </p:nvGrpSpPr>
        <p:grpSpPr>
          <a:xfrm>
            <a:off x="599586" y="1341141"/>
            <a:ext cx="5288258" cy="3939540"/>
            <a:chOff x="599586" y="1341141"/>
            <a:chExt cx="5288258" cy="3939540"/>
          </a:xfrm>
        </p:grpSpPr>
        <p:sp>
          <p:nvSpPr>
            <p:cNvPr id="3" name="TextBox 2">
              <a:extLst>
                <a:ext uri="{FF2B5EF4-FFF2-40B4-BE49-F238E27FC236}">
                  <a16:creationId xmlns:a16="http://schemas.microsoft.com/office/drawing/2014/main" id="{3FFC4EAD-81B1-AFEB-86B6-D550787F1B24}"/>
                </a:ext>
              </a:extLst>
            </p:cNvPr>
            <p:cNvSpPr txBox="1"/>
            <p:nvPr/>
          </p:nvSpPr>
          <p:spPr>
            <a:xfrm>
              <a:off x="599586" y="1864361"/>
              <a:ext cx="528825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500 lean time replenishments must be completed each day to maintain proper inventory levels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These must be completed before orders drop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If not completed, these items will be shorted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This information was obtained from the WMS Stabilization project as we learned from </a:t>
              </a:r>
              <a:r>
                <a:rPr lang="en-US" dirty="0">
                  <a:solidFill>
                    <a:prstClr val="black"/>
                  </a:solidFill>
                  <a:latin typeface="Arial" panose="020B0604020202020204" pitchFamily="34" charset="0"/>
                  <a:ea typeface="Calibri" panose="020F0502020204030204" pitchFamily="34" charset="0"/>
                </a:rPr>
                <a:t>evaluating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the entire 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Need to emphasize the importance of this work, and working together to get these completed.</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 name="TextBox 1">
              <a:extLst>
                <a:ext uri="{FF2B5EF4-FFF2-40B4-BE49-F238E27FC236}">
                  <a16:creationId xmlns:a16="http://schemas.microsoft.com/office/drawing/2014/main" id="{53B756CE-6BAC-056F-269C-F1E95DD3A370}"/>
                </a:ext>
              </a:extLst>
            </p:cNvPr>
            <p:cNvSpPr txBox="1"/>
            <p:nvPr/>
          </p:nvSpPr>
          <p:spPr>
            <a:xfrm>
              <a:off x="599586" y="1341141"/>
              <a:ext cx="34322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Lean Time for DMS</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8" name="Picture 7" descr="A red sign with a hand and a string&#10;&#10;Description automatically generated">
            <a:extLst>
              <a:ext uri="{FF2B5EF4-FFF2-40B4-BE49-F238E27FC236}">
                <a16:creationId xmlns:a16="http://schemas.microsoft.com/office/drawing/2014/main" id="{06D04D28-96DC-A4CA-A536-00C2549BE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05" y="3860339"/>
            <a:ext cx="685714" cy="676190"/>
          </a:xfrm>
          <a:prstGeom prst="rect">
            <a:avLst/>
          </a:prstGeom>
        </p:spPr>
      </p:pic>
      <p:sp>
        <p:nvSpPr>
          <p:cNvPr id="4" name="Title 3">
            <a:extLst>
              <a:ext uri="{FF2B5EF4-FFF2-40B4-BE49-F238E27FC236}">
                <a16:creationId xmlns:a16="http://schemas.microsoft.com/office/drawing/2014/main" id="{DF457C7C-D86C-98F9-3FC7-B67F97DAA827}"/>
              </a:ext>
            </a:extLst>
          </p:cNvPr>
          <p:cNvSpPr txBox="1">
            <a:spLocks/>
          </p:cNvSpPr>
          <p:nvPr/>
        </p:nvSpPr>
        <p:spPr>
          <a:xfrm>
            <a:off x="474092" y="368674"/>
            <a:ext cx="11243816" cy="1085064"/>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Lean Time Replenishment: DMS </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2963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7AC9A3-1AFE-1C85-4E36-C4539CD61BD9}"/>
              </a:ext>
            </a:extLst>
          </p:cNvPr>
          <p:cNvSpPr/>
          <p:nvPr/>
        </p:nvSpPr>
        <p:spPr>
          <a:xfrm>
            <a:off x="0" y="1044585"/>
            <a:ext cx="12192000" cy="261301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5901E898-6B6C-791E-B0CB-0BC618DEFAA6}"/>
              </a:ext>
            </a:extLst>
          </p:cNvPr>
          <p:cNvSpPr txBox="1">
            <a:spLocks/>
          </p:cNvSpPr>
          <p:nvPr/>
        </p:nvSpPr>
        <p:spPr>
          <a:xfrm>
            <a:off x="1872718" y="413954"/>
            <a:ext cx="8446564" cy="483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Putaway and Replenishment Conclusion</a:t>
            </a:r>
          </a:p>
        </p:txBody>
      </p:sp>
      <p:pic>
        <p:nvPicPr>
          <p:cNvPr id="17" name="Picture 16">
            <a:extLst>
              <a:ext uri="{FF2B5EF4-FFF2-40B4-BE49-F238E27FC236}">
                <a16:creationId xmlns:a16="http://schemas.microsoft.com/office/drawing/2014/main" id="{A0017FAF-125B-2E5E-F676-BAC157D87B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528" y="1149410"/>
            <a:ext cx="1884680" cy="1494417"/>
          </a:xfrm>
          <a:prstGeom prst="rect">
            <a:avLst/>
          </a:prstGeom>
          <a:effectLst>
            <a:innerShdw blurRad="63500" dist="50800" dir="2700000">
              <a:prstClr val="black">
                <a:alpha val="50000"/>
              </a:prstClr>
            </a:innerShdw>
          </a:effectLst>
        </p:spPr>
      </p:pic>
      <p:pic>
        <p:nvPicPr>
          <p:cNvPr id="20" name="Picture 19">
            <a:extLst>
              <a:ext uri="{FF2B5EF4-FFF2-40B4-BE49-F238E27FC236}">
                <a16:creationId xmlns:a16="http://schemas.microsoft.com/office/drawing/2014/main" id="{719C58DF-77B5-8B89-038D-CFF62B18A2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31881" y="1149410"/>
            <a:ext cx="2631191" cy="2153441"/>
          </a:xfrm>
          <a:prstGeom prst="rect">
            <a:avLst/>
          </a:prstGeom>
        </p:spPr>
      </p:pic>
      <p:sp>
        <p:nvSpPr>
          <p:cNvPr id="5" name="Arrow: Pentagon 4">
            <a:extLst>
              <a:ext uri="{FF2B5EF4-FFF2-40B4-BE49-F238E27FC236}">
                <a16:creationId xmlns:a16="http://schemas.microsoft.com/office/drawing/2014/main" id="{3A4AD58D-B165-938B-81C9-D8CDC6C5F8E2}"/>
              </a:ext>
            </a:extLst>
          </p:cNvPr>
          <p:cNvSpPr/>
          <p:nvPr/>
        </p:nvSpPr>
        <p:spPr>
          <a:xfrm>
            <a:off x="5195526" y="2078238"/>
            <a:ext cx="1180134" cy="74078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Reserve</a:t>
            </a:r>
          </a:p>
        </p:txBody>
      </p:sp>
      <p:sp>
        <p:nvSpPr>
          <p:cNvPr id="6" name="Arrow: Pentagon 5">
            <a:extLst>
              <a:ext uri="{FF2B5EF4-FFF2-40B4-BE49-F238E27FC236}">
                <a16:creationId xmlns:a16="http://schemas.microsoft.com/office/drawing/2014/main" id="{4AE920BB-6CAE-CD0A-DC0E-85EBFE0B719C}"/>
              </a:ext>
            </a:extLst>
          </p:cNvPr>
          <p:cNvSpPr/>
          <p:nvPr/>
        </p:nvSpPr>
        <p:spPr>
          <a:xfrm>
            <a:off x="8431141" y="2078238"/>
            <a:ext cx="1180134" cy="74078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Active</a:t>
            </a:r>
          </a:p>
        </p:txBody>
      </p:sp>
      <p:sp>
        <p:nvSpPr>
          <p:cNvPr id="19" name="Isosceles Triangle 18">
            <a:extLst>
              <a:ext uri="{FF2B5EF4-FFF2-40B4-BE49-F238E27FC236}">
                <a16:creationId xmlns:a16="http://schemas.microsoft.com/office/drawing/2014/main" id="{1037B8BC-0491-3026-C930-56AB926D66F3}"/>
              </a:ext>
            </a:extLst>
          </p:cNvPr>
          <p:cNvSpPr/>
          <p:nvPr/>
        </p:nvSpPr>
        <p:spPr>
          <a:xfrm>
            <a:off x="554773" y="3396917"/>
            <a:ext cx="1032404" cy="2606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8BD7DCEB-FE8F-396B-47FD-69195C83CDCE}"/>
              </a:ext>
            </a:extLst>
          </p:cNvPr>
          <p:cNvSpPr/>
          <p:nvPr/>
        </p:nvSpPr>
        <p:spPr>
          <a:xfrm flipV="1">
            <a:off x="10431274" y="3646025"/>
            <a:ext cx="1032404" cy="260682"/>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2C53FD4-0E8B-BCDF-A3D4-921ECD0A28F3}"/>
              </a:ext>
            </a:extLst>
          </p:cNvPr>
          <p:cNvGrpSpPr/>
          <p:nvPr/>
        </p:nvGrpSpPr>
        <p:grpSpPr>
          <a:xfrm>
            <a:off x="2163123" y="1526228"/>
            <a:ext cx="2681621" cy="1836410"/>
            <a:chOff x="2163123" y="1526228"/>
            <a:chExt cx="2681621" cy="1836410"/>
          </a:xfrm>
        </p:grpSpPr>
        <p:sp>
          <p:nvSpPr>
            <p:cNvPr id="3" name="Arrow: Pentagon 2">
              <a:extLst>
                <a:ext uri="{FF2B5EF4-FFF2-40B4-BE49-F238E27FC236}">
                  <a16:creationId xmlns:a16="http://schemas.microsoft.com/office/drawing/2014/main" id="{25E60385-9DF5-A001-0A1E-D39191472205}"/>
                </a:ext>
              </a:extLst>
            </p:cNvPr>
            <p:cNvSpPr/>
            <p:nvPr/>
          </p:nvSpPr>
          <p:spPr>
            <a:xfrm>
              <a:off x="2163123" y="2621858"/>
              <a:ext cx="1180134" cy="74078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Drop Zone</a:t>
              </a:r>
            </a:p>
          </p:txBody>
        </p:sp>
        <p:sp>
          <p:nvSpPr>
            <p:cNvPr id="4" name="Arrow: Pentagon 3">
              <a:extLst>
                <a:ext uri="{FF2B5EF4-FFF2-40B4-BE49-F238E27FC236}">
                  <a16:creationId xmlns:a16="http://schemas.microsoft.com/office/drawing/2014/main" id="{623BB8B7-6F78-C4BF-5912-D03D6E45D377}"/>
                </a:ext>
              </a:extLst>
            </p:cNvPr>
            <p:cNvSpPr/>
            <p:nvPr/>
          </p:nvSpPr>
          <p:spPr>
            <a:xfrm>
              <a:off x="2163123" y="1526228"/>
              <a:ext cx="1180134" cy="740780"/>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Staging</a:t>
              </a:r>
            </a:p>
          </p:txBody>
        </p:sp>
        <p:sp>
          <p:nvSpPr>
            <p:cNvPr id="9" name="Arrow: Pentagon 8">
              <a:extLst>
                <a:ext uri="{FF2B5EF4-FFF2-40B4-BE49-F238E27FC236}">
                  <a16:creationId xmlns:a16="http://schemas.microsoft.com/office/drawing/2014/main" id="{AEBA4F55-D838-17CB-FE17-1A41CA06F388}"/>
                </a:ext>
              </a:extLst>
            </p:cNvPr>
            <p:cNvSpPr/>
            <p:nvPr/>
          </p:nvSpPr>
          <p:spPr>
            <a:xfrm>
              <a:off x="3664610" y="2078238"/>
              <a:ext cx="1180134" cy="74078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Putaway</a:t>
              </a:r>
            </a:p>
          </p:txBody>
        </p:sp>
      </p:grpSp>
      <p:sp>
        <p:nvSpPr>
          <p:cNvPr id="11" name="Arrow: Pentagon 10">
            <a:extLst>
              <a:ext uri="{FF2B5EF4-FFF2-40B4-BE49-F238E27FC236}">
                <a16:creationId xmlns:a16="http://schemas.microsoft.com/office/drawing/2014/main" id="{1C8754A8-5FC7-586E-0F73-919CF9151A9E}"/>
              </a:ext>
            </a:extLst>
          </p:cNvPr>
          <p:cNvSpPr/>
          <p:nvPr/>
        </p:nvSpPr>
        <p:spPr>
          <a:xfrm>
            <a:off x="6810794" y="2078238"/>
            <a:ext cx="1180134" cy="74078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Replen</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nvGrpSpPr>
          <p:cNvPr id="16" name="Group 15">
            <a:extLst>
              <a:ext uri="{FF2B5EF4-FFF2-40B4-BE49-F238E27FC236}">
                <a16:creationId xmlns:a16="http://schemas.microsoft.com/office/drawing/2014/main" id="{1943090F-7E23-3F19-3977-F5BFF4FA757C}"/>
              </a:ext>
            </a:extLst>
          </p:cNvPr>
          <p:cNvGrpSpPr/>
          <p:nvPr/>
        </p:nvGrpSpPr>
        <p:grpSpPr>
          <a:xfrm>
            <a:off x="4081085" y="5168434"/>
            <a:ext cx="4029829" cy="1296058"/>
            <a:chOff x="4081085" y="5168434"/>
            <a:chExt cx="4029829" cy="1296058"/>
          </a:xfrm>
        </p:grpSpPr>
        <p:pic>
          <p:nvPicPr>
            <p:cNvPr id="1026" name="Picture 2" descr="Heart Lines GIF - Heart Lines GIFs">
              <a:extLst>
                <a:ext uri="{FF2B5EF4-FFF2-40B4-BE49-F238E27FC236}">
                  <a16:creationId xmlns:a16="http://schemas.microsoft.com/office/drawing/2014/main" id="{F3CC72F2-D87B-AE68-1BF2-18D0C5485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085" y="5168434"/>
              <a:ext cx="4029829" cy="1289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eart Lines GIF - Heart Lines GIFs">
              <a:extLst>
                <a:ext uri="{FF2B5EF4-FFF2-40B4-BE49-F238E27FC236}">
                  <a16:creationId xmlns:a16="http://schemas.microsoft.com/office/drawing/2014/main" id="{217CE3CC-31EB-B7E7-7E49-2CF2BC9BA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5174530"/>
              <a:ext cx="2014913" cy="128996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Heart 13">
            <a:extLst>
              <a:ext uri="{FF2B5EF4-FFF2-40B4-BE49-F238E27FC236}">
                <a16:creationId xmlns:a16="http://schemas.microsoft.com/office/drawing/2014/main" id="{9760476C-053F-F971-A5D5-C3A7761C7CBC}"/>
              </a:ext>
            </a:extLst>
          </p:cNvPr>
          <p:cNvSpPr/>
          <p:nvPr/>
        </p:nvSpPr>
        <p:spPr>
          <a:xfrm>
            <a:off x="5063498" y="4067959"/>
            <a:ext cx="2065002" cy="1786169"/>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P&amp;R</a:t>
            </a:r>
          </a:p>
        </p:txBody>
      </p:sp>
      <p:grpSp>
        <p:nvGrpSpPr>
          <p:cNvPr id="15" name="Group 14">
            <a:extLst>
              <a:ext uri="{FF2B5EF4-FFF2-40B4-BE49-F238E27FC236}">
                <a16:creationId xmlns:a16="http://schemas.microsoft.com/office/drawing/2014/main" id="{54D52311-9F25-C071-BDA9-998AAD768FF4}"/>
              </a:ext>
            </a:extLst>
          </p:cNvPr>
          <p:cNvGrpSpPr/>
          <p:nvPr/>
        </p:nvGrpSpPr>
        <p:grpSpPr>
          <a:xfrm>
            <a:off x="996868" y="4067959"/>
            <a:ext cx="10405993" cy="1646364"/>
            <a:chOff x="996868" y="4067959"/>
            <a:chExt cx="10405993" cy="1646364"/>
          </a:xfrm>
        </p:grpSpPr>
        <p:sp>
          <p:nvSpPr>
            <p:cNvPr id="12" name="Callout: Right Arrow 11">
              <a:extLst>
                <a:ext uri="{FF2B5EF4-FFF2-40B4-BE49-F238E27FC236}">
                  <a16:creationId xmlns:a16="http://schemas.microsoft.com/office/drawing/2014/main" id="{723C63BE-DD35-2F2F-BA1D-861DE3654C6D}"/>
                </a:ext>
              </a:extLst>
            </p:cNvPr>
            <p:cNvSpPr/>
            <p:nvPr/>
          </p:nvSpPr>
          <p:spPr>
            <a:xfrm>
              <a:off x="996868" y="4067959"/>
              <a:ext cx="3918858" cy="1646364"/>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Inbound</a:t>
              </a:r>
            </a:p>
          </p:txBody>
        </p:sp>
        <p:sp>
          <p:nvSpPr>
            <p:cNvPr id="13" name="Callout: Left Arrow 12">
              <a:extLst>
                <a:ext uri="{FF2B5EF4-FFF2-40B4-BE49-F238E27FC236}">
                  <a16:creationId xmlns:a16="http://schemas.microsoft.com/office/drawing/2014/main" id="{C5FCF05D-5B50-EF4E-11F1-7A54C694E5FE}"/>
                </a:ext>
              </a:extLst>
            </p:cNvPr>
            <p:cNvSpPr/>
            <p:nvPr/>
          </p:nvSpPr>
          <p:spPr>
            <a:xfrm flipH="1">
              <a:off x="7484004" y="4120432"/>
              <a:ext cx="3918857" cy="1541417"/>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Outbound</a:t>
              </a:r>
            </a:p>
          </p:txBody>
        </p:sp>
      </p:grpSp>
    </p:spTree>
    <p:extLst>
      <p:ext uri="{BB962C8B-B14F-4D97-AF65-F5344CB8AC3E}">
        <p14:creationId xmlns:p14="http://schemas.microsoft.com/office/powerpoint/2010/main" val="2853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3493FFD-DD79-82E1-84CD-2C2AEB22F9A8}"/>
              </a:ext>
            </a:extLst>
          </p:cNvPr>
          <p:cNvSpPr txBox="1">
            <a:spLocks noChangeArrowheads="1"/>
          </p:cNvSpPr>
          <p:nvPr/>
        </p:nvSpPr>
        <p:spPr bwMode="auto">
          <a:xfrm>
            <a:off x="996280" y="317030"/>
            <a:ext cx="8229600" cy="6096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75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Phase II: Lesson Plan Overview</a:t>
            </a:r>
          </a:p>
        </p:txBody>
      </p:sp>
      <p:grpSp>
        <p:nvGrpSpPr>
          <p:cNvPr id="11" name="Group 10">
            <a:extLst>
              <a:ext uri="{FF2B5EF4-FFF2-40B4-BE49-F238E27FC236}">
                <a16:creationId xmlns:a16="http://schemas.microsoft.com/office/drawing/2014/main" id="{BCD829CB-FFF6-F15A-F489-135BC4A71B2A}"/>
              </a:ext>
            </a:extLst>
          </p:cNvPr>
          <p:cNvGrpSpPr/>
          <p:nvPr/>
        </p:nvGrpSpPr>
        <p:grpSpPr>
          <a:xfrm>
            <a:off x="844951" y="1501584"/>
            <a:ext cx="3520734" cy="4262610"/>
            <a:chOff x="844951" y="1501584"/>
            <a:chExt cx="3520734" cy="4262610"/>
          </a:xfrm>
        </p:grpSpPr>
        <p:sp>
          <p:nvSpPr>
            <p:cNvPr id="6" name="Rectangle 5">
              <a:extLst>
                <a:ext uri="{FF2B5EF4-FFF2-40B4-BE49-F238E27FC236}">
                  <a16:creationId xmlns:a16="http://schemas.microsoft.com/office/drawing/2014/main" id="{4A1811E1-3F1F-A419-C1F4-2DFA7566535C}"/>
                </a:ext>
              </a:extLst>
            </p:cNvPr>
            <p:cNvSpPr/>
            <p:nvPr/>
          </p:nvSpPr>
          <p:spPr>
            <a:xfrm>
              <a:off x="844951" y="1501584"/>
              <a:ext cx="3520734" cy="4262610"/>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088896E0-13DF-FDA4-9E50-3F7C04B767EF}"/>
                </a:ext>
              </a:extLst>
            </p:cNvPr>
            <p:cNvSpPr txBox="1"/>
            <p:nvPr/>
          </p:nvSpPr>
          <p:spPr>
            <a:xfrm>
              <a:off x="1082641" y="1903077"/>
              <a:ext cx="3154766" cy="34470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Delivery Methodology:</a:t>
              </a:r>
              <a:b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b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2 Hour – Instructor-led sessions</a:t>
              </a: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PowerPoint Presentation</a:t>
              </a: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Handout  – In-built Practice Exercises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AE2E9B4E-E990-94C8-1655-7C88107083C9}"/>
              </a:ext>
            </a:extLst>
          </p:cNvPr>
          <p:cNvGrpSpPr/>
          <p:nvPr/>
        </p:nvGrpSpPr>
        <p:grpSpPr>
          <a:xfrm>
            <a:off x="4384732" y="1501584"/>
            <a:ext cx="3520734" cy="4262610"/>
            <a:chOff x="4384732" y="1501584"/>
            <a:chExt cx="3520734" cy="4262610"/>
          </a:xfrm>
          <a:solidFill>
            <a:schemeClr val="tx1"/>
          </a:solidFill>
        </p:grpSpPr>
        <p:sp>
          <p:nvSpPr>
            <p:cNvPr id="9" name="Rectangle 8">
              <a:extLst>
                <a:ext uri="{FF2B5EF4-FFF2-40B4-BE49-F238E27FC236}">
                  <a16:creationId xmlns:a16="http://schemas.microsoft.com/office/drawing/2014/main" id="{79EAF637-F376-41C4-BBBC-FB43DF9460B6}"/>
                </a:ext>
              </a:extLst>
            </p:cNvPr>
            <p:cNvSpPr/>
            <p:nvPr/>
          </p:nvSpPr>
          <p:spPr>
            <a:xfrm>
              <a:off x="4384732" y="1501584"/>
              <a:ext cx="3520734" cy="4262610"/>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CC58ECE0-E2BB-B689-6D58-4B8411427999}"/>
                </a:ext>
              </a:extLst>
            </p:cNvPr>
            <p:cNvSpPr txBox="1"/>
            <p:nvPr/>
          </p:nvSpPr>
          <p:spPr>
            <a:xfrm>
              <a:off x="4544547" y="1903077"/>
              <a:ext cx="3340645" cy="3354765"/>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Formative Exercises</a:t>
              </a:r>
              <a:b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b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/Assessments:</a:t>
              </a:r>
              <a:b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Individual and group learning exercises</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Monitoring Assignments</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Group Discussions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0E095025-6FDD-4BE7-FD6A-97AB58492D68}"/>
              </a:ext>
            </a:extLst>
          </p:cNvPr>
          <p:cNvGrpSpPr/>
          <p:nvPr/>
        </p:nvGrpSpPr>
        <p:grpSpPr>
          <a:xfrm>
            <a:off x="7927340" y="1501584"/>
            <a:ext cx="3520734" cy="4262610"/>
            <a:chOff x="7927340" y="1501584"/>
            <a:chExt cx="3520734" cy="4262610"/>
          </a:xfrm>
          <a:solidFill>
            <a:schemeClr val="accent4">
              <a:lumMod val="40000"/>
              <a:lumOff val="60000"/>
            </a:schemeClr>
          </a:solidFill>
        </p:grpSpPr>
        <p:sp>
          <p:nvSpPr>
            <p:cNvPr id="10" name="Rectangle 9">
              <a:extLst>
                <a:ext uri="{FF2B5EF4-FFF2-40B4-BE49-F238E27FC236}">
                  <a16:creationId xmlns:a16="http://schemas.microsoft.com/office/drawing/2014/main" id="{B2E6A578-CE5E-D821-8289-68420DB6CF00}"/>
                </a:ext>
              </a:extLst>
            </p:cNvPr>
            <p:cNvSpPr/>
            <p:nvPr/>
          </p:nvSpPr>
          <p:spPr>
            <a:xfrm>
              <a:off x="7927340" y="1501584"/>
              <a:ext cx="3520734" cy="4262610"/>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extBox 4">
              <a:extLst>
                <a:ext uri="{FF2B5EF4-FFF2-40B4-BE49-F238E27FC236}">
                  <a16:creationId xmlns:a16="http://schemas.microsoft.com/office/drawing/2014/main" id="{3C86F9D6-EDF4-559F-C832-B38232C37809}"/>
                </a:ext>
              </a:extLst>
            </p:cNvPr>
            <p:cNvSpPr txBox="1"/>
            <p:nvPr/>
          </p:nvSpPr>
          <p:spPr>
            <a:xfrm>
              <a:off x="8159238" y="1903077"/>
              <a:ext cx="3176236" cy="2221121"/>
            </a:xfrm>
            <a:prstGeom prst="rect">
              <a:avLst/>
            </a:prstGeom>
            <a:grpFill/>
          </p:spPr>
          <p:txBody>
            <a:bodyPr wrap="square" rtlCol="0">
              <a:spAutoFit/>
            </a:bodyPr>
            <a:lstStyle/>
            <a:p>
              <a:pPr marL="0" marR="0" lvl="0" indent="-228600" algn="l" defTabSz="457200" rtl="0" eaLnBrk="1" fontAlgn="auto" latinLnBrk="0" hangingPunct="1">
                <a:lnSpc>
                  <a:spcPct val="100000"/>
                </a:lnSpc>
                <a:spcBef>
                  <a:spcPts val="100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Summative Assessment:</a:t>
              </a:r>
              <a:b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b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marR="0" lvl="0" indent="-34290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utami" panose="020B0502040204020203" pitchFamily="34" charset="0"/>
                  <a:ea typeface="Tahoma" panose="020B0604030504040204" pitchFamily="34" charset="0"/>
                  <a:cs typeface="Gautami" panose="020B0502040204020203" pitchFamily="34" charset="0"/>
                </a:rPr>
                <a:t>Phase 2 </a:t>
              </a:r>
              <a:br>
                <a:rPr kumimoji="0" lang="en-US" altLang="en-US" sz="2000" b="0" i="0" u="none" strike="noStrike" kern="1200" cap="none" spc="0" normalizeH="0" baseline="0" noProof="0" dirty="0">
                  <a:ln>
                    <a:noFill/>
                  </a:ln>
                  <a:solidFill>
                    <a:prstClr val="black"/>
                  </a:solidFill>
                  <a:effectLst/>
                  <a:uLnTx/>
                  <a:uFillTx/>
                  <a:latin typeface="Gautami" panose="020B0502040204020203" pitchFamily="34" charset="0"/>
                  <a:ea typeface="Tahoma" panose="020B0604030504040204" pitchFamily="34" charset="0"/>
                  <a:cs typeface="Gautami" panose="020B0502040204020203" pitchFamily="34" charset="0"/>
                </a:rPr>
              </a:br>
              <a:r>
                <a:rPr kumimoji="0" lang="en-US" altLang="en-US" sz="2000" b="0" i="0" u="none" strike="noStrike" kern="1200" cap="none" spc="0" normalizeH="0" baseline="0" noProof="0" dirty="0">
                  <a:ln>
                    <a:noFill/>
                  </a:ln>
                  <a:solidFill>
                    <a:prstClr val="black"/>
                  </a:solidFill>
                  <a:effectLst/>
                  <a:uLnTx/>
                  <a:uFillTx/>
                  <a:latin typeface="Gautami" panose="020B0502040204020203" pitchFamily="34" charset="0"/>
                  <a:ea typeface="Tahoma" panose="020B0604030504040204" pitchFamily="34" charset="0"/>
                  <a:cs typeface="Gautami" panose="020B0502040204020203" pitchFamily="34" charset="0"/>
                </a:rPr>
                <a:t>– Final Assessment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179041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6D42AE-E013-4700-C25C-CBC9B712DAA2}"/>
              </a:ext>
            </a:extLst>
          </p:cNvPr>
          <p:cNvSpPr/>
          <p:nvPr/>
        </p:nvSpPr>
        <p:spPr>
          <a:xfrm>
            <a:off x="0" y="2882096"/>
            <a:ext cx="12192000" cy="34492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9108FF8-FB9C-8711-E352-F880567790F5}"/>
              </a:ext>
            </a:extLst>
          </p:cNvPr>
          <p:cNvSpPr/>
          <p:nvPr/>
        </p:nvSpPr>
        <p:spPr>
          <a:xfrm>
            <a:off x="2071868" y="1400537"/>
            <a:ext cx="7986532" cy="2291787"/>
          </a:xfrm>
          <a:prstGeom prst="roundRect">
            <a:avLst>
              <a:gd name="adj" fmla="val 12627"/>
            </a:avLst>
          </a:prstGeom>
          <a:solidFill>
            <a:srgbClr val="DEEBF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2FAB25-8DB8-39FB-37D0-CDECDD0CC1F0}"/>
              </a:ext>
            </a:extLst>
          </p:cNvPr>
          <p:cNvSpPr txBox="1"/>
          <p:nvPr/>
        </p:nvSpPr>
        <p:spPr>
          <a:xfrm>
            <a:off x="2498272" y="2283593"/>
            <a:ext cx="7195456"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0000"/>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Founded in 1990, Manhattan is a global corporation, recognized as a world leader in creating supply chain solutions.</a:t>
            </a:r>
          </a:p>
          <a:p>
            <a:pPr marL="285750" marR="0" lvl="0" indent="-285750" algn="l" defTabSz="914400" rtl="0" eaLnBrk="1" fontAlgn="auto" latinLnBrk="0" hangingPunct="1">
              <a:lnSpc>
                <a:spcPct val="100000"/>
              </a:lnSpc>
              <a:spcBef>
                <a:spcPts val="0"/>
              </a:spcBef>
              <a:spcAft>
                <a:spcPts val="0"/>
              </a:spcAft>
              <a:buClr>
                <a:srgbClr val="FF0000"/>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Nearly 450 warehouses throughout the world are using Manhattan’s supply-chain technology, including GM, Costco, Walmart, and Home Depot.</a:t>
            </a:r>
          </a:p>
          <a:p>
            <a:pPr marL="285750" marR="0" lvl="0" indent="-285750" algn="l" defTabSz="914400" rtl="0" eaLnBrk="1" fontAlgn="auto" latinLnBrk="0" hangingPunct="1">
              <a:lnSpc>
                <a:spcPct val="100000"/>
              </a:lnSpc>
              <a:spcBef>
                <a:spcPts val="0"/>
              </a:spcBef>
              <a:spcAft>
                <a:spcPts val="0"/>
              </a:spcAft>
              <a:buClr>
                <a:srgbClr val="FF0000"/>
              </a:buClr>
              <a:buSzPct val="15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039195D-2777-0ABD-58EB-744E8EBEEDDD}"/>
              </a:ext>
            </a:extLst>
          </p:cNvPr>
          <p:cNvSpPr/>
          <p:nvPr/>
        </p:nvSpPr>
        <p:spPr>
          <a:xfrm>
            <a:off x="7346448" y="4514060"/>
            <a:ext cx="2029968" cy="112705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(Cognos)</a:t>
            </a:r>
          </a:p>
        </p:txBody>
      </p:sp>
      <p:sp>
        <p:nvSpPr>
          <p:cNvPr id="6" name="Rectangle: Rounded Corners 5">
            <a:extLst>
              <a:ext uri="{FF2B5EF4-FFF2-40B4-BE49-F238E27FC236}">
                <a16:creationId xmlns:a16="http://schemas.microsoft.com/office/drawing/2014/main" id="{73B5E97C-523B-C373-DA60-417B83A91381}"/>
              </a:ext>
            </a:extLst>
          </p:cNvPr>
          <p:cNvSpPr/>
          <p:nvPr/>
        </p:nvSpPr>
        <p:spPr>
          <a:xfrm>
            <a:off x="553442" y="4488154"/>
            <a:ext cx="2030546" cy="1127051"/>
          </a:xfrm>
          <a:prstGeom prst="round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(Includes Dashboards)</a:t>
            </a:r>
          </a:p>
        </p:txBody>
      </p:sp>
      <p:sp>
        <p:nvSpPr>
          <p:cNvPr id="7" name="Rectangle: Rounded Corners 6">
            <a:extLst>
              <a:ext uri="{FF2B5EF4-FFF2-40B4-BE49-F238E27FC236}">
                <a16:creationId xmlns:a16="http://schemas.microsoft.com/office/drawing/2014/main" id="{8976DD5D-D374-5450-A2EB-932B9CDAD017}"/>
              </a:ext>
            </a:extLst>
          </p:cNvPr>
          <p:cNvSpPr/>
          <p:nvPr/>
        </p:nvSpPr>
        <p:spPr>
          <a:xfrm>
            <a:off x="2775916" y="4488155"/>
            <a:ext cx="2029968" cy="1127051"/>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Slotting</a:t>
            </a:r>
          </a:p>
        </p:txBody>
      </p:sp>
      <p:sp>
        <p:nvSpPr>
          <p:cNvPr id="8" name="Rectangle: Rounded Corners 7">
            <a:extLst>
              <a:ext uri="{FF2B5EF4-FFF2-40B4-BE49-F238E27FC236}">
                <a16:creationId xmlns:a16="http://schemas.microsoft.com/office/drawing/2014/main" id="{457ADD1D-421F-524D-8348-BE37EE22E5DC}"/>
              </a:ext>
            </a:extLst>
          </p:cNvPr>
          <p:cNvSpPr/>
          <p:nvPr/>
        </p:nvSpPr>
        <p:spPr>
          <a:xfrm>
            <a:off x="5061182" y="4514061"/>
            <a:ext cx="2029968" cy="1127051"/>
          </a:xfrm>
          <a:prstGeom prst="roundRect">
            <a:avLst/>
          </a:prstGeom>
          <a:solidFill>
            <a:srgbClr val="ED13B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Labour Management</a:t>
            </a:r>
          </a:p>
        </p:txBody>
      </p:sp>
      <p:sp>
        <p:nvSpPr>
          <p:cNvPr id="9" name="Rectangle: Rounded Corners 8">
            <a:extLst>
              <a:ext uri="{FF2B5EF4-FFF2-40B4-BE49-F238E27FC236}">
                <a16:creationId xmlns:a16="http://schemas.microsoft.com/office/drawing/2014/main" id="{E933261E-1623-EFB1-9C51-55FBA45FCD75}"/>
              </a:ext>
            </a:extLst>
          </p:cNvPr>
          <p:cNvSpPr/>
          <p:nvPr/>
        </p:nvSpPr>
        <p:spPr>
          <a:xfrm>
            <a:off x="9631714" y="4515610"/>
            <a:ext cx="2029968" cy="1127051"/>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LMS CA 2015</a:t>
            </a:r>
          </a:p>
        </p:txBody>
      </p:sp>
      <p:grpSp>
        <p:nvGrpSpPr>
          <p:cNvPr id="37" name="Group 36">
            <a:extLst>
              <a:ext uri="{FF2B5EF4-FFF2-40B4-BE49-F238E27FC236}">
                <a16:creationId xmlns:a16="http://schemas.microsoft.com/office/drawing/2014/main" id="{97ECE4F1-08A4-0CD8-0295-7272764082DF}"/>
              </a:ext>
            </a:extLst>
          </p:cNvPr>
          <p:cNvGrpSpPr/>
          <p:nvPr/>
        </p:nvGrpSpPr>
        <p:grpSpPr>
          <a:xfrm>
            <a:off x="3966314" y="340306"/>
            <a:ext cx="4631974" cy="1857995"/>
            <a:chOff x="4307690" y="307955"/>
            <a:chExt cx="4631974" cy="1857995"/>
          </a:xfrm>
        </p:grpSpPr>
        <p:sp>
          <p:nvSpPr>
            <p:cNvPr id="2" name="TextBox 1">
              <a:extLst>
                <a:ext uri="{FF2B5EF4-FFF2-40B4-BE49-F238E27FC236}">
                  <a16:creationId xmlns:a16="http://schemas.microsoft.com/office/drawing/2014/main" id="{81766A7F-C770-6425-83B5-74310B09BBFE}"/>
                </a:ext>
              </a:extLst>
            </p:cNvPr>
            <p:cNvSpPr txBox="1"/>
            <p:nvPr/>
          </p:nvSpPr>
          <p:spPr>
            <a:xfrm>
              <a:off x="4307690" y="307955"/>
              <a:ext cx="46319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 Suite of Products</a:t>
              </a:r>
            </a:p>
          </p:txBody>
        </p:sp>
        <p:pic>
          <p:nvPicPr>
            <p:cNvPr id="11" name="Picture 10" descr="A blue text on a black background&#10;&#10;Description automatically generated">
              <a:extLst>
                <a:ext uri="{FF2B5EF4-FFF2-40B4-BE49-F238E27FC236}">
                  <a16:creationId xmlns:a16="http://schemas.microsoft.com/office/drawing/2014/main" id="{9649E626-A032-C01B-450B-9B1E4C663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507" y="1560643"/>
              <a:ext cx="2932986" cy="605307"/>
            </a:xfrm>
            <a:prstGeom prst="rect">
              <a:avLst/>
            </a:prstGeom>
          </p:spPr>
        </p:pic>
      </p:grpSp>
      <p:cxnSp>
        <p:nvCxnSpPr>
          <p:cNvPr id="15" name="Straight Connector 14">
            <a:extLst>
              <a:ext uri="{FF2B5EF4-FFF2-40B4-BE49-F238E27FC236}">
                <a16:creationId xmlns:a16="http://schemas.microsoft.com/office/drawing/2014/main" id="{417C0F84-F838-8B9B-D09D-215039DE35A1}"/>
              </a:ext>
            </a:extLst>
          </p:cNvPr>
          <p:cNvCxnSpPr>
            <a:cxnSpLocks/>
            <a:endCxn id="8" idx="0"/>
          </p:cNvCxnSpPr>
          <p:nvPr/>
        </p:nvCxnSpPr>
        <p:spPr>
          <a:xfrm>
            <a:off x="6076166" y="3692324"/>
            <a:ext cx="0" cy="82173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7BA4B4-A838-B6F5-9728-8B86F6912D06}"/>
              </a:ext>
            </a:extLst>
          </p:cNvPr>
          <p:cNvCxnSpPr>
            <a:cxnSpLocks/>
            <a:stCxn id="6" idx="0"/>
          </p:cNvCxnSpPr>
          <p:nvPr/>
        </p:nvCxnSpPr>
        <p:spPr>
          <a:xfrm flipV="1">
            <a:off x="1568715" y="3981691"/>
            <a:ext cx="0" cy="506463"/>
          </a:xfrm>
          <a:prstGeom prst="line">
            <a:avLst/>
          </a:prstGeom>
          <a:ln w="571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1AC91A-43EB-3B99-8067-6317122D73B4}"/>
              </a:ext>
            </a:extLst>
          </p:cNvPr>
          <p:cNvCxnSpPr>
            <a:cxnSpLocks/>
          </p:cNvCxnSpPr>
          <p:nvPr/>
        </p:nvCxnSpPr>
        <p:spPr>
          <a:xfrm>
            <a:off x="1568715" y="4010593"/>
            <a:ext cx="9077983"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DA4DE1D-498A-CFAD-AD0A-9A06F84A57BA}"/>
              </a:ext>
            </a:extLst>
          </p:cNvPr>
          <p:cNvCxnSpPr>
            <a:cxnSpLocks/>
            <a:endCxn id="9" idx="0"/>
          </p:cNvCxnSpPr>
          <p:nvPr/>
        </p:nvCxnSpPr>
        <p:spPr>
          <a:xfrm>
            <a:off x="10646698" y="3981691"/>
            <a:ext cx="0" cy="533919"/>
          </a:xfrm>
          <a:prstGeom prst="line">
            <a:avLst/>
          </a:prstGeom>
          <a:ln w="571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AC215A-6D5F-ECAD-4448-BD74ECACF827}"/>
              </a:ext>
            </a:extLst>
          </p:cNvPr>
          <p:cNvCxnSpPr>
            <a:cxnSpLocks/>
            <a:stCxn id="7" idx="0"/>
          </p:cNvCxnSpPr>
          <p:nvPr/>
        </p:nvCxnSpPr>
        <p:spPr>
          <a:xfrm flipV="1">
            <a:off x="3790900" y="3981691"/>
            <a:ext cx="0" cy="506464"/>
          </a:xfrm>
          <a:prstGeom prst="line">
            <a:avLst/>
          </a:prstGeom>
          <a:ln w="571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24A678-523B-1875-F370-EFDD6673632C}"/>
              </a:ext>
            </a:extLst>
          </p:cNvPr>
          <p:cNvCxnSpPr>
            <a:cxnSpLocks/>
            <a:stCxn id="5" idx="0"/>
          </p:cNvCxnSpPr>
          <p:nvPr/>
        </p:nvCxnSpPr>
        <p:spPr>
          <a:xfrm flipV="1">
            <a:off x="8361432" y="4039565"/>
            <a:ext cx="0" cy="474495"/>
          </a:xfrm>
          <a:prstGeom prst="line">
            <a:avLst/>
          </a:prstGeom>
          <a:ln w="57150">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1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9C209CD-5935-A34F-C3B9-A6B39223A4C5}"/>
              </a:ext>
            </a:extLst>
          </p:cNvPr>
          <p:cNvGrpSpPr/>
          <p:nvPr/>
        </p:nvGrpSpPr>
        <p:grpSpPr>
          <a:xfrm>
            <a:off x="-350519" y="1200076"/>
            <a:ext cx="4857093" cy="4860065"/>
            <a:chOff x="-350519" y="1200076"/>
            <a:chExt cx="4857093" cy="4860065"/>
          </a:xfrm>
        </p:grpSpPr>
        <p:sp>
          <p:nvSpPr>
            <p:cNvPr id="17" name="Rectangle 16">
              <a:extLst>
                <a:ext uri="{FF2B5EF4-FFF2-40B4-BE49-F238E27FC236}">
                  <a16:creationId xmlns:a16="http://schemas.microsoft.com/office/drawing/2014/main" id="{7C119607-EE8D-2DF5-8C4E-FE3366EDD9F6}"/>
                </a:ext>
              </a:extLst>
            </p:cNvPr>
            <p:cNvSpPr/>
            <p:nvPr/>
          </p:nvSpPr>
          <p:spPr>
            <a:xfrm>
              <a:off x="-22145" y="1202318"/>
              <a:ext cx="2278457" cy="4857823"/>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F7595BF9-D50E-81FF-E24C-78B7AF18424F}"/>
                </a:ext>
              </a:extLst>
            </p:cNvPr>
            <p:cNvSpPr/>
            <p:nvPr/>
          </p:nvSpPr>
          <p:spPr>
            <a:xfrm rot="3022492">
              <a:off x="-350519" y="1200076"/>
              <a:ext cx="4857093" cy="4857093"/>
            </a:xfrm>
            <a:prstGeom prst="arc">
              <a:avLst>
                <a:gd name="adj1" fmla="val 13152207"/>
                <a:gd name="adj2" fmla="val 2502097"/>
              </a:avLst>
            </a:prstGeom>
            <a:solidFill>
              <a:schemeClr val="bg2">
                <a:lumMod val="75000"/>
              </a:schemeClr>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9CD940F-9071-B083-8995-7F65F7D35E89}"/>
                </a:ext>
              </a:extLst>
            </p:cNvPr>
            <p:cNvSpPr/>
            <p:nvPr/>
          </p:nvSpPr>
          <p:spPr>
            <a:xfrm>
              <a:off x="661813" y="2069918"/>
              <a:ext cx="3004458" cy="3004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group of people sitting at a table&#10;&#10;Description automatically generated">
              <a:extLst>
                <a:ext uri="{FF2B5EF4-FFF2-40B4-BE49-F238E27FC236}">
                  <a16:creationId xmlns:a16="http://schemas.microsoft.com/office/drawing/2014/main" id="{15DB1A8D-3233-D350-AAF5-B55849C19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285622"/>
              <a:ext cx="2692063" cy="2425397"/>
            </a:xfrm>
            <a:prstGeom prst="rect">
              <a:avLst/>
            </a:prstGeom>
          </p:spPr>
        </p:pic>
      </p:grpSp>
      <p:sp>
        <p:nvSpPr>
          <p:cNvPr id="4" name="Title 3">
            <a:extLst>
              <a:ext uri="{FF2B5EF4-FFF2-40B4-BE49-F238E27FC236}">
                <a16:creationId xmlns:a16="http://schemas.microsoft.com/office/drawing/2014/main" id="{A662BE13-6175-CB7A-D9BE-F68ABCB1CD65}"/>
              </a:ext>
            </a:extLst>
          </p:cNvPr>
          <p:cNvSpPr txBox="1">
            <a:spLocks/>
          </p:cNvSpPr>
          <p:nvPr/>
        </p:nvSpPr>
        <p:spPr>
          <a:xfrm>
            <a:off x="838200" y="365126"/>
            <a:ext cx="10515600" cy="629174"/>
          </a:xfrm>
          <a:prstGeom prst="rect">
            <a:avLst/>
          </a:prstGeom>
        </p:spPr>
        <p:txBody>
          <a:bodyPr>
            <a:normAutofit fontScale="975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Putaway </a:t>
            </a:r>
            <a:r>
              <a:rPr kumimoji="0" lang="en-US" sz="33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from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Receiving</a:t>
            </a:r>
          </a:p>
        </p:txBody>
      </p:sp>
      <p:sp>
        <p:nvSpPr>
          <p:cNvPr id="5" name="Content Placeholder 4">
            <a:extLst>
              <a:ext uri="{FF2B5EF4-FFF2-40B4-BE49-F238E27FC236}">
                <a16:creationId xmlns:a16="http://schemas.microsoft.com/office/drawing/2014/main" id="{AB85210D-9527-0F49-95A7-254DB27BE089}"/>
              </a:ext>
            </a:extLst>
          </p:cNvPr>
          <p:cNvSpPr txBox="1">
            <a:spLocks/>
          </p:cNvSpPr>
          <p:nvPr/>
        </p:nvSpPr>
        <p:spPr>
          <a:xfrm>
            <a:off x="2597276" y="1106052"/>
            <a:ext cx="6997448" cy="4999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Group (Peer-to-Peer) Discussion: </a:t>
            </a:r>
          </a:p>
        </p:txBody>
      </p:sp>
      <p:grpSp>
        <p:nvGrpSpPr>
          <p:cNvPr id="21" name="Group 20">
            <a:extLst>
              <a:ext uri="{FF2B5EF4-FFF2-40B4-BE49-F238E27FC236}">
                <a16:creationId xmlns:a16="http://schemas.microsoft.com/office/drawing/2014/main" id="{93A41033-834D-E8B5-3357-0531536792BA}"/>
              </a:ext>
            </a:extLst>
          </p:cNvPr>
          <p:cNvGrpSpPr/>
          <p:nvPr/>
        </p:nvGrpSpPr>
        <p:grpSpPr>
          <a:xfrm>
            <a:off x="4161635" y="3167995"/>
            <a:ext cx="7434812" cy="2409451"/>
            <a:chOff x="4161635" y="3167995"/>
            <a:chExt cx="7434812" cy="2409451"/>
          </a:xfrm>
        </p:grpSpPr>
        <p:sp>
          <p:nvSpPr>
            <p:cNvPr id="6" name="Content Placeholder 4">
              <a:extLst>
                <a:ext uri="{FF2B5EF4-FFF2-40B4-BE49-F238E27FC236}">
                  <a16:creationId xmlns:a16="http://schemas.microsoft.com/office/drawing/2014/main" id="{6B85A131-8E4F-5A97-08A9-423B7A43FEA5}"/>
                </a:ext>
              </a:extLst>
            </p:cNvPr>
            <p:cNvSpPr txBox="1">
              <a:spLocks/>
            </p:cNvSpPr>
            <p:nvPr/>
          </p:nvSpPr>
          <p:spPr>
            <a:xfrm>
              <a:off x="5086602" y="3167995"/>
              <a:ext cx="6509845" cy="2409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Provide information around…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putaway allocation works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Cubing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Sorting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Best practices for Receiving SVs to monitor + manage processes that impact Putaway</a:t>
              </a:r>
            </a:p>
          </p:txBody>
        </p:sp>
        <p:sp>
          <p:nvSpPr>
            <p:cNvPr id="14" name="Oval 13">
              <a:extLst>
                <a:ext uri="{FF2B5EF4-FFF2-40B4-BE49-F238E27FC236}">
                  <a16:creationId xmlns:a16="http://schemas.microsoft.com/office/drawing/2014/main" id="{E6E2FC41-EA33-D7FE-F645-7DB5B7DA84D4}"/>
                </a:ext>
              </a:extLst>
            </p:cNvPr>
            <p:cNvSpPr/>
            <p:nvPr/>
          </p:nvSpPr>
          <p:spPr>
            <a:xfrm>
              <a:off x="4161635" y="3253590"/>
              <a:ext cx="651817" cy="6518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9D4D883C-A6F5-9D87-8DE3-7830F15B2F76}"/>
              </a:ext>
            </a:extLst>
          </p:cNvPr>
          <p:cNvGrpSpPr/>
          <p:nvPr/>
        </p:nvGrpSpPr>
        <p:grpSpPr>
          <a:xfrm>
            <a:off x="3752600" y="1861917"/>
            <a:ext cx="6368553" cy="1200329"/>
            <a:chOff x="3752600" y="1861917"/>
            <a:chExt cx="6368553" cy="1200329"/>
          </a:xfrm>
        </p:grpSpPr>
        <p:sp>
          <p:nvSpPr>
            <p:cNvPr id="12" name="TextBox 11">
              <a:extLst>
                <a:ext uri="{FF2B5EF4-FFF2-40B4-BE49-F238E27FC236}">
                  <a16:creationId xmlns:a16="http://schemas.microsoft.com/office/drawing/2014/main" id="{55345B56-4B95-5A83-B769-CEA12CAFFF2C}"/>
                </a:ext>
              </a:extLst>
            </p:cNvPr>
            <p:cNvSpPr txBox="1"/>
            <p:nvPr/>
          </p:nvSpPr>
          <p:spPr>
            <a:xfrm>
              <a:off x="4813452" y="1861917"/>
              <a:ext cx="53077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Receiving SV/LHs to explain Putaway, from a Receiving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74D0D36-FCFA-69F2-10A1-C9924B1738A2}"/>
                </a:ext>
              </a:extLst>
            </p:cNvPr>
            <p:cNvSpPr/>
            <p:nvPr/>
          </p:nvSpPr>
          <p:spPr>
            <a:xfrm>
              <a:off x="3752600" y="1959714"/>
              <a:ext cx="651817" cy="6518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051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E58C00-026E-34B8-5F1A-55E02B27B8FE}"/>
              </a:ext>
            </a:extLst>
          </p:cNvPr>
          <p:cNvSpPr/>
          <p:nvPr/>
        </p:nvSpPr>
        <p:spPr>
          <a:xfrm>
            <a:off x="0" y="1846583"/>
            <a:ext cx="12192000" cy="25393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12597962-C002-1FC7-D84F-6A3B3C94C772}"/>
              </a:ext>
            </a:extLst>
          </p:cNvPr>
          <p:cNvSpPr txBox="1">
            <a:spLocks/>
          </p:cNvSpPr>
          <p:nvPr/>
        </p:nvSpPr>
        <p:spPr>
          <a:xfrm>
            <a:off x="838200" y="365126"/>
            <a:ext cx="10515600" cy="629174"/>
          </a:xfrm>
          <a:prstGeom prst="rect">
            <a:avLst/>
          </a:prstGeom>
        </p:spPr>
        <p:txBody>
          <a:bodyPr>
            <a:normAutofit fontScale="975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Putaway </a:t>
            </a:r>
            <a:r>
              <a:rPr kumimoji="0" lang="en-US" sz="33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Overview</a:t>
            </a:r>
          </a:p>
        </p:txBody>
      </p:sp>
      <p:sp>
        <p:nvSpPr>
          <p:cNvPr id="3" name="Content Placeholder 4">
            <a:extLst>
              <a:ext uri="{FF2B5EF4-FFF2-40B4-BE49-F238E27FC236}">
                <a16:creationId xmlns:a16="http://schemas.microsoft.com/office/drawing/2014/main" id="{ED64E00D-99FD-0502-0447-E5CD7FF0BA21}"/>
              </a:ext>
            </a:extLst>
          </p:cNvPr>
          <p:cNvSpPr txBox="1">
            <a:spLocks/>
          </p:cNvSpPr>
          <p:nvPr/>
        </p:nvSpPr>
        <p:spPr>
          <a:xfrm>
            <a:off x="838200" y="1157724"/>
            <a:ext cx="10515600" cy="5993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Putaway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the process of locating received product into Reserve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Rectangle: Rounded Corners 3">
            <a:extLst>
              <a:ext uri="{FF2B5EF4-FFF2-40B4-BE49-F238E27FC236}">
                <a16:creationId xmlns:a16="http://schemas.microsoft.com/office/drawing/2014/main" id="{06282B30-46BF-760B-EC1D-F95BA014B951}"/>
              </a:ext>
            </a:extLst>
          </p:cNvPr>
          <p:cNvSpPr/>
          <p:nvPr/>
        </p:nvSpPr>
        <p:spPr>
          <a:xfrm>
            <a:off x="3758880" y="3034969"/>
            <a:ext cx="1946031" cy="62917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Task List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EFFAB9E-CE4A-63D5-AAF9-05382A621AF2}"/>
              </a:ext>
            </a:extLst>
          </p:cNvPr>
          <p:cNvSpPr/>
          <p:nvPr/>
        </p:nvSpPr>
        <p:spPr>
          <a:xfrm>
            <a:off x="6116119" y="3034969"/>
            <a:ext cx="1946031" cy="62917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Enter Task</a:t>
            </a:r>
          </a:p>
        </p:txBody>
      </p:sp>
      <p:sp>
        <p:nvSpPr>
          <p:cNvPr id="6" name="Rectangle: Rounded Corners 5">
            <a:extLst>
              <a:ext uri="{FF2B5EF4-FFF2-40B4-BE49-F238E27FC236}">
                <a16:creationId xmlns:a16="http://schemas.microsoft.com/office/drawing/2014/main" id="{C9DB1A28-1C78-16A0-755B-2C3701C163AC}"/>
              </a:ext>
            </a:extLst>
          </p:cNvPr>
          <p:cNvSpPr/>
          <p:nvPr/>
        </p:nvSpPr>
        <p:spPr>
          <a:xfrm>
            <a:off x="8473357" y="3034969"/>
            <a:ext cx="1946031" cy="62917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Manual</a:t>
            </a:r>
          </a:p>
        </p:txBody>
      </p:sp>
      <p:pic>
        <p:nvPicPr>
          <p:cNvPr id="12" name="Picture 11" descr="A person pointing up with her finger&#10;&#10;Description automatically generated">
            <a:extLst>
              <a:ext uri="{FF2B5EF4-FFF2-40B4-BE49-F238E27FC236}">
                <a16:creationId xmlns:a16="http://schemas.microsoft.com/office/drawing/2014/main" id="{D612D453-D194-A9E1-CB20-ED7BAAAF5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89323" y="1846583"/>
            <a:ext cx="2377311" cy="2417948"/>
          </a:xfrm>
          <a:prstGeom prst="rect">
            <a:avLst/>
          </a:prstGeom>
        </p:spPr>
      </p:pic>
      <p:sp>
        <p:nvSpPr>
          <p:cNvPr id="16" name="TextBox 15">
            <a:extLst>
              <a:ext uri="{FF2B5EF4-FFF2-40B4-BE49-F238E27FC236}">
                <a16:creationId xmlns:a16="http://schemas.microsoft.com/office/drawing/2014/main" id="{F75F4DC3-8230-D21A-B52E-55C1BFC196CA}"/>
              </a:ext>
            </a:extLst>
          </p:cNvPr>
          <p:cNvSpPr txBox="1"/>
          <p:nvPr/>
        </p:nvSpPr>
        <p:spPr>
          <a:xfrm>
            <a:off x="4533775" y="2198305"/>
            <a:ext cx="52028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There are </a:t>
            </a: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3 methods </a:t>
            </a: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to doing Putaway:</a:t>
            </a:r>
          </a:p>
        </p:txBody>
      </p:sp>
      <p:grpSp>
        <p:nvGrpSpPr>
          <p:cNvPr id="29" name="Group 28">
            <a:extLst>
              <a:ext uri="{FF2B5EF4-FFF2-40B4-BE49-F238E27FC236}">
                <a16:creationId xmlns:a16="http://schemas.microsoft.com/office/drawing/2014/main" id="{320454FA-86F5-5815-0D6A-BDADA2519F83}"/>
              </a:ext>
            </a:extLst>
          </p:cNvPr>
          <p:cNvGrpSpPr/>
          <p:nvPr/>
        </p:nvGrpSpPr>
        <p:grpSpPr>
          <a:xfrm>
            <a:off x="4731895" y="4662146"/>
            <a:ext cx="4087940" cy="1464598"/>
            <a:chOff x="1074295" y="4558956"/>
            <a:chExt cx="4087940" cy="1464598"/>
          </a:xfrm>
        </p:grpSpPr>
        <p:pic>
          <p:nvPicPr>
            <p:cNvPr id="27" name="Picture 26" descr="A colorful square objects with white cross on them&#10;&#10;Description automatically generated with medium confidence">
              <a:extLst>
                <a:ext uri="{FF2B5EF4-FFF2-40B4-BE49-F238E27FC236}">
                  <a16:creationId xmlns:a16="http://schemas.microsoft.com/office/drawing/2014/main" id="{86DC8EDF-9A6B-9F2E-5CA4-F996C42A3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295" y="4558956"/>
              <a:ext cx="1464598" cy="1464598"/>
            </a:xfrm>
            <a:prstGeom prst="rect">
              <a:avLst/>
            </a:prstGeom>
          </p:spPr>
        </p:pic>
        <p:sp>
          <p:nvSpPr>
            <p:cNvPr id="28" name="TextBox 27">
              <a:extLst>
                <a:ext uri="{FF2B5EF4-FFF2-40B4-BE49-F238E27FC236}">
                  <a16:creationId xmlns:a16="http://schemas.microsoft.com/office/drawing/2014/main" id="{D4BF2F0E-8A7D-91D4-2A26-6684B4E54744}"/>
                </a:ext>
              </a:extLst>
            </p:cNvPr>
            <p:cNvSpPr txBox="1"/>
            <p:nvPr/>
          </p:nvSpPr>
          <p:spPr>
            <a:xfrm>
              <a:off x="3217920" y="5060422"/>
              <a:ext cx="19443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 &amp; CONS</a:t>
              </a:r>
            </a:p>
          </p:txBody>
        </p:sp>
      </p:grpSp>
    </p:spTree>
    <p:extLst>
      <p:ext uri="{BB962C8B-B14F-4D97-AF65-F5344CB8AC3E}">
        <p14:creationId xmlns:p14="http://schemas.microsoft.com/office/powerpoint/2010/main" val="26407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F694B4-9688-AAFE-7983-6B6CBB5F563D}"/>
              </a:ext>
            </a:extLst>
          </p:cNvPr>
          <p:cNvSpPr/>
          <p:nvPr/>
        </p:nvSpPr>
        <p:spPr>
          <a:xfrm>
            <a:off x="0" y="3818238"/>
            <a:ext cx="12192000" cy="25331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3F13156-6BCB-D0AA-0B07-7E425B6250D7}"/>
              </a:ext>
            </a:extLst>
          </p:cNvPr>
          <p:cNvSpPr>
            <a:spLocks noGrp="1"/>
          </p:cNvSpPr>
          <p:nvPr>
            <p:ph type="title"/>
          </p:nvPr>
        </p:nvSpPr>
        <p:spPr>
          <a:xfrm>
            <a:off x="838200" y="284440"/>
            <a:ext cx="10515600" cy="806727"/>
          </a:xfrm>
        </p:spPr>
        <p:txBody>
          <a:bodyPr>
            <a:normAutofit/>
          </a:bodyPr>
          <a:lstStyle/>
          <a:p>
            <a:pPr algn="ctr"/>
            <a:r>
              <a:rPr lang="en-US" b="1" dirty="0"/>
              <a:t>Putaway: WM Guiding Principles</a:t>
            </a:r>
          </a:p>
        </p:txBody>
      </p:sp>
      <p:sp>
        <p:nvSpPr>
          <p:cNvPr id="6" name="Content Placeholder 4">
            <a:extLst>
              <a:ext uri="{FF2B5EF4-FFF2-40B4-BE49-F238E27FC236}">
                <a16:creationId xmlns:a16="http://schemas.microsoft.com/office/drawing/2014/main" id="{F265EC68-F45A-A8B5-ADF5-63D7D9C58079}"/>
              </a:ext>
            </a:extLst>
          </p:cNvPr>
          <p:cNvSpPr txBox="1">
            <a:spLocks/>
          </p:cNvSpPr>
          <p:nvPr/>
        </p:nvSpPr>
        <p:spPr>
          <a:xfrm>
            <a:off x="2065380" y="1380321"/>
            <a:ext cx="5591145" cy="422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Item + Location + Quantity</a:t>
            </a:r>
          </a:p>
        </p:txBody>
      </p:sp>
      <p:sp>
        <p:nvSpPr>
          <p:cNvPr id="9" name="Content Placeholder 4">
            <a:extLst>
              <a:ext uri="{FF2B5EF4-FFF2-40B4-BE49-F238E27FC236}">
                <a16:creationId xmlns:a16="http://schemas.microsoft.com/office/drawing/2014/main" id="{3D687343-10AF-D099-5B46-23A80F1454A2}"/>
              </a:ext>
            </a:extLst>
          </p:cNvPr>
          <p:cNvSpPr txBox="1">
            <a:spLocks/>
          </p:cNvSpPr>
          <p:nvPr/>
        </p:nvSpPr>
        <p:spPr>
          <a:xfrm>
            <a:off x="2065379" y="2000815"/>
            <a:ext cx="8833279" cy="806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By ensuring every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physical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action is matched with a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systemic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action (this achieves a higher perfect order rate)</a:t>
            </a:r>
          </a:p>
        </p:txBody>
      </p:sp>
      <p:grpSp>
        <p:nvGrpSpPr>
          <p:cNvPr id="20" name="Group 19">
            <a:extLst>
              <a:ext uri="{FF2B5EF4-FFF2-40B4-BE49-F238E27FC236}">
                <a16:creationId xmlns:a16="http://schemas.microsoft.com/office/drawing/2014/main" id="{024CE410-2FCE-D8B8-FA1E-F069F95995B7}"/>
              </a:ext>
            </a:extLst>
          </p:cNvPr>
          <p:cNvGrpSpPr/>
          <p:nvPr/>
        </p:nvGrpSpPr>
        <p:grpSpPr>
          <a:xfrm>
            <a:off x="920321" y="2884386"/>
            <a:ext cx="6736205" cy="2769420"/>
            <a:chOff x="920321" y="2884386"/>
            <a:chExt cx="6736205" cy="2769420"/>
          </a:xfrm>
        </p:grpSpPr>
        <p:grpSp>
          <p:nvGrpSpPr>
            <p:cNvPr id="17" name="Group 16">
              <a:extLst>
                <a:ext uri="{FF2B5EF4-FFF2-40B4-BE49-F238E27FC236}">
                  <a16:creationId xmlns:a16="http://schemas.microsoft.com/office/drawing/2014/main" id="{640F34F6-9C35-6EB3-07F8-063DD41945CD}"/>
                </a:ext>
              </a:extLst>
            </p:cNvPr>
            <p:cNvGrpSpPr/>
            <p:nvPr/>
          </p:nvGrpSpPr>
          <p:grpSpPr>
            <a:xfrm>
              <a:off x="920321" y="2884386"/>
              <a:ext cx="6736205" cy="2769420"/>
              <a:chOff x="920321" y="2884386"/>
              <a:chExt cx="6736205" cy="2769420"/>
            </a:xfrm>
          </p:grpSpPr>
          <p:sp>
            <p:nvSpPr>
              <p:cNvPr id="11" name="Rectangle: Rounded Corners 10">
                <a:extLst>
                  <a:ext uri="{FF2B5EF4-FFF2-40B4-BE49-F238E27FC236}">
                    <a16:creationId xmlns:a16="http://schemas.microsoft.com/office/drawing/2014/main" id="{2F8F8C3F-DFE6-A99F-4963-3720624C040A}"/>
                  </a:ext>
                </a:extLst>
              </p:cNvPr>
              <p:cNvSpPr/>
              <p:nvPr/>
            </p:nvSpPr>
            <p:spPr>
              <a:xfrm>
                <a:off x="920321" y="4448711"/>
                <a:ext cx="2846430" cy="1205095"/>
              </a:xfrm>
              <a:prstGeom prst="roundRect">
                <a:avLst/>
              </a:prstGeom>
              <a:solidFill>
                <a:srgbClr val="DEEBF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Inventory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iLPNs UI</a:t>
                </a:r>
              </a:p>
            </p:txBody>
          </p:sp>
          <p:sp>
            <p:nvSpPr>
              <p:cNvPr id="3" name="Content Placeholder 4">
                <a:extLst>
                  <a:ext uri="{FF2B5EF4-FFF2-40B4-BE49-F238E27FC236}">
                    <a16:creationId xmlns:a16="http://schemas.microsoft.com/office/drawing/2014/main" id="{B7004952-E530-B202-FB63-3B4A5E4F0D84}"/>
                  </a:ext>
                </a:extLst>
              </p:cNvPr>
              <p:cNvSpPr txBox="1">
                <a:spLocks/>
              </p:cNvSpPr>
              <p:nvPr/>
            </p:nvSpPr>
            <p:spPr>
              <a:xfrm>
                <a:off x="2065380" y="2884386"/>
                <a:ext cx="5591146" cy="427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ensure we efficiently move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inventory</a:t>
                </a:r>
              </a:p>
            </p:txBody>
          </p:sp>
        </p:grpSp>
        <p:sp>
          <p:nvSpPr>
            <p:cNvPr id="8" name="Isosceles Triangle 7">
              <a:extLst>
                <a:ext uri="{FF2B5EF4-FFF2-40B4-BE49-F238E27FC236}">
                  <a16:creationId xmlns:a16="http://schemas.microsoft.com/office/drawing/2014/main" id="{5D2D322A-55C1-D044-731E-944078BAA123}"/>
                </a:ext>
              </a:extLst>
            </p:cNvPr>
            <p:cNvSpPr/>
            <p:nvPr/>
          </p:nvSpPr>
          <p:spPr>
            <a:xfrm flipV="1">
              <a:off x="1991368" y="3813819"/>
              <a:ext cx="704335" cy="3769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Graphic 14" descr="Head with gears with solid fill">
            <a:extLst>
              <a:ext uri="{FF2B5EF4-FFF2-40B4-BE49-F238E27FC236}">
                <a16:creationId xmlns:a16="http://schemas.microsoft.com/office/drawing/2014/main" id="{A21528A2-F04B-DF82-51E1-7A69EFF38E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09551"/>
            <a:ext cx="2107769" cy="2107769"/>
          </a:xfrm>
          <a:prstGeom prst="rect">
            <a:avLst/>
          </a:prstGeom>
        </p:spPr>
      </p:pic>
      <p:grpSp>
        <p:nvGrpSpPr>
          <p:cNvPr id="21" name="Group 20">
            <a:extLst>
              <a:ext uri="{FF2B5EF4-FFF2-40B4-BE49-F238E27FC236}">
                <a16:creationId xmlns:a16="http://schemas.microsoft.com/office/drawing/2014/main" id="{5BE0B430-0376-9A27-663A-03B00C353955}"/>
              </a:ext>
            </a:extLst>
          </p:cNvPr>
          <p:cNvGrpSpPr/>
          <p:nvPr/>
        </p:nvGrpSpPr>
        <p:grpSpPr>
          <a:xfrm>
            <a:off x="4713845" y="2840724"/>
            <a:ext cx="5272792" cy="2823593"/>
            <a:chOff x="4713845" y="2840724"/>
            <a:chExt cx="5272792" cy="2823593"/>
          </a:xfrm>
        </p:grpSpPr>
        <p:grpSp>
          <p:nvGrpSpPr>
            <p:cNvPr id="7" name="Group 6">
              <a:extLst>
                <a:ext uri="{FF2B5EF4-FFF2-40B4-BE49-F238E27FC236}">
                  <a16:creationId xmlns:a16="http://schemas.microsoft.com/office/drawing/2014/main" id="{B0FB71DA-6F8A-C7BE-FAE5-2682AC7A1B13}"/>
                </a:ext>
              </a:extLst>
            </p:cNvPr>
            <p:cNvGrpSpPr/>
            <p:nvPr/>
          </p:nvGrpSpPr>
          <p:grpSpPr>
            <a:xfrm>
              <a:off x="4713845" y="2840724"/>
              <a:ext cx="5272792" cy="2823593"/>
              <a:chOff x="4713845" y="2840724"/>
              <a:chExt cx="5272792" cy="2823593"/>
            </a:xfrm>
          </p:grpSpPr>
          <p:sp>
            <p:nvSpPr>
              <p:cNvPr id="12" name="Rectangle: Rounded Corners 11">
                <a:extLst>
                  <a:ext uri="{FF2B5EF4-FFF2-40B4-BE49-F238E27FC236}">
                    <a16:creationId xmlns:a16="http://schemas.microsoft.com/office/drawing/2014/main" id="{C558FD9A-B051-A91E-EA58-74438709D53F}"/>
                  </a:ext>
                </a:extLst>
              </p:cNvPr>
              <p:cNvSpPr/>
              <p:nvPr/>
            </p:nvSpPr>
            <p:spPr>
              <a:xfrm>
                <a:off x="4713845" y="4459221"/>
                <a:ext cx="2846430" cy="1205096"/>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Locations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Reserve Locations UI</a:t>
                </a:r>
                <a:b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Drop Zones</a:t>
                </a:r>
              </a:p>
            </p:txBody>
          </p:sp>
          <p:sp>
            <p:nvSpPr>
              <p:cNvPr id="16" name="TextBox 15">
                <a:extLst>
                  <a:ext uri="{FF2B5EF4-FFF2-40B4-BE49-F238E27FC236}">
                    <a16:creationId xmlns:a16="http://schemas.microsoft.com/office/drawing/2014/main" id="{E4AFE118-7229-B40A-AA21-93851CFB4193}"/>
                  </a:ext>
                </a:extLst>
              </p:cNvPr>
              <p:cNvSpPr txBox="1"/>
              <p:nvPr/>
            </p:nvSpPr>
            <p:spPr>
              <a:xfrm flipH="1">
                <a:off x="7342367" y="2840724"/>
                <a:ext cx="2644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between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locations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Isosceles Triangle 13">
              <a:extLst>
                <a:ext uri="{FF2B5EF4-FFF2-40B4-BE49-F238E27FC236}">
                  <a16:creationId xmlns:a16="http://schemas.microsoft.com/office/drawing/2014/main" id="{2BBEE498-9C66-CCA5-584B-565C3C279598}"/>
                </a:ext>
              </a:extLst>
            </p:cNvPr>
            <p:cNvSpPr/>
            <p:nvPr/>
          </p:nvSpPr>
          <p:spPr>
            <a:xfrm flipV="1">
              <a:off x="5777683" y="3813819"/>
              <a:ext cx="704335" cy="3769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B88D7663-9886-0749-1F6B-84ADDE1004EA}"/>
              </a:ext>
            </a:extLst>
          </p:cNvPr>
          <p:cNvGrpSpPr/>
          <p:nvPr/>
        </p:nvGrpSpPr>
        <p:grpSpPr>
          <a:xfrm>
            <a:off x="8507369" y="2840724"/>
            <a:ext cx="3858807" cy="2823593"/>
            <a:chOff x="8507369" y="2840724"/>
            <a:chExt cx="3858807" cy="2823593"/>
          </a:xfrm>
        </p:grpSpPr>
        <p:grpSp>
          <p:nvGrpSpPr>
            <p:cNvPr id="10" name="Group 9">
              <a:extLst>
                <a:ext uri="{FF2B5EF4-FFF2-40B4-BE49-F238E27FC236}">
                  <a16:creationId xmlns:a16="http://schemas.microsoft.com/office/drawing/2014/main" id="{5CACA44E-D75A-3799-1F8A-788809AB3A27}"/>
                </a:ext>
              </a:extLst>
            </p:cNvPr>
            <p:cNvGrpSpPr/>
            <p:nvPr/>
          </p:nvGrpSpPr>
          <p:grpSpPr>
            <a:xfrm>
              <a:off x="8507369" y="2840724"/>
              <a:ext cx="3858807" cy="2823593"/>
              <a:chOff x="8507369" y="2840724"/>
              <a:chExt cx="3858807" cy="2823593"/>
            </a:xfrm>
          </p:grpSpPr>
          <p:sp>
            <p:nvSpPr>
              <p:cNvPr id="13" name="Rectangle: Rounded Corners 12">
                <a:extLst>
                  <a:ext uri="{FF2B5EF4-FFF2-40B4-BE49-F238E27FC236}">
                    <a16:creationId xmlns:a16="http://schemas.microsoft.com/office/drawing/2014/main" id="{EB5197B6-BBFD-2F07-D4AB-5EC40E67CC6D}"/>
                  </a:ext>
                </a:extLst>
              </p:cNvPr>
              <p:cNvSpPr/>
              <p:nvPr/>
            </p:nvSpPr>
            <p:spPr>
              <a:xfrm>
                <a:off x="8507369" y="4459220"/>
                <a:ext cx="2846431" cy="1205097"/>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Tasks UI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WG/WA + Saved Filters</a:t>
                </a:r>
              </a:p>
            </p:txBody>
          </p:sp>
          <p:sp>
            <p:nvSpPr>
              <p:cNvPr id="5" name="TextBox 4">
                <a:extLst>
                  <a:ext uri="{FF2B5EF4-FFF2-40B4-BE49-F238E27FC236}">
                    <a16:creationId xmlns:a16="http://schemas.microsoft.com/office/drawing/2014/main" id="{F6FA67A0-D7F7-767C-D79A-96C2C44AD39D}"/>
                  </a:ext>
                </a:extLst>
              </p:cNvPr>
              <p:cNvSpPr txBox="1"/>
              <p:nvPr/>
            </p:nvSpPr>
            <p:spPr>
              <a:xfrm flipH="1">
                <a:off x="9721906" y="2840724"/>
                <a:ext cx="2644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via our</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processes</a:t>
                </a:r>
              </a:p>
            </p:txBody>
          </p:sp>
        </p:grpSp>
        <p:sp>
          <p:nvSpPr>
            <p:cNvPr id="19" name="Isosceles Triangle 18">
              <a:extLst>
                <a:ext uri="{FF2B5EF4-FFF2-40B4-BE49-F238E27FC236}">
                  <a16:creationId xmlns:a16="http://schemas.microsoft.com/office/drawing/2014/main" id="{7F034D4F-7AEC-97F4-4743-C3FC9B79CA78}"/>
                </a:ext>
              </a:extLst>
            </p:cNvPr>
            <p:cNvSpPr/>
            <p:nvPr/>
          </p:nvSpPr>
          <p:spPr>
            <a:xfrm flipV="1">
              <a:off x="9634469" y="3787920"/>
              <a:ext cx="704335" cy="3769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802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BFBF1E-5E42-6010-2011-288665E91A56}"/>
              </a:ext>
            </a:extLst>
          </p:cNvPr>
          <p:cNvSpPr/>
          <p:nvPr/>
        </p:nvSpPr>
        <p:spPr>
          <a:xfrm>
            <a:off x="0" y="1021539"/>
            <a:ext cx="12192000" cy="2276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3F13156-6BCB-D0AA-0B07-7E425B6250D7}"/>
              </a:ext>
            </a:extLst>
          </p:cNvPr>
          <p:cNvSpPr>
            <a:spLocks noGrp="1"/>
          </p:cNvSpPr>
          <p:nvPr>
            <p:ph type="title"/>
          </p:nvPr>
        </p:nvSpPr>
        <p:spPr>
          <a:xfrm>
            <a:off x="3726247" y="386521"/>
            <a:ext cx="4739506" cy="478864"/>
          </a:xfrm>
        </p:spPr>
        <p:txBody>
          <a:bodyPr>
            <a:noAutofit/>
          </a:bodyPr>
          <a:lstStyle/>
          <a:p>
            <a:r>
              <a:rPr lang="en-US" b="1" dirty="0"/>
              <a:t>Putaway: Locations</a:t>
            </a:r>
          </a:p>
        </p:txBody>
      </p:sp>
      <p:sp>
        <p:nvSpPr>
          <p:cNvPr id="5" name="Content Placeholder 4">
            <a:extLst>
              <a:ext uri="{FF2B5EF4-FFF2-40B4-BE49-F238E27FC236}">
                <a16:creationId xmlns:a16="http://schemas.microsoft.com/office/drawing/2014/main" id="{1DEA2421-4BB2-D226-A2A9-575D9D1E49F3}"/>
              </a:ext>
            </a:extLst>
          </p:cNvPr>
          <p:cNvSpPr>
            <a:spLocks noGrp="1"/>
          </p:cNvSpPr>
          <p:nvPr>
            <p:ph idx="1"/>
          </p:nvPr>
        </p:nvSpPr>
        <p:spPr>
          <a:xfrm>
            <a:off x="4283872" y="2631071"/>
            <a:ext cx="7418113" cy="403598"/>
          </a:xfrm>
        </p:spPr>
        <p:txBody>
          <a:bodyPr>
            <a:normAutofit/>
          </a:bodyPr>
          <a:lstStyle/>
          <a:p>
            <a:pPr marL="0" indent="0" defTabSz="278892">
              <a:spcAft>
                <a:spcPts val="366"/>
              </a:spcAft>
              <a:buNone/>
            </a:pPr>
            <a:r>
              <a:rPr lang="en-US" sz="2000" b="1" dirty="0">
                <a:solidFill>
                  <a:srgbClr val="FFC000"/>
                </a:solidFill>
              </a:rPr>
              <a:t>Putaway moves will always have a START location + END location</a:t>
            </a:r>
          </a:p>
        </p:txBody>
      </p:sp>
      <p:sp>
        <p:nvSpPr>
          <p:cNvPr id="14" name="Content Placeholder 4">
            <a:extLst>
              <a:ext uri="{FF2B5EF4-FFF2-40B4-BE49-F238E27FC236}">
                <a16:creationId xmlns:a16="http://schemas.microsoft.com/office/drawing/2014/main" id="{B5408D70-948B-718E-A8E6-097C3C249A6A}"/>
              </a:ext>
            </a:extLst>
          </p:cNvPr>
          <p:cNvSpPr txBox="1">
            <a:spLocks/>
          </p:cNvSpPr>
          <p:nvPr/>
        </p:nvSpPr>
        <p:spPr>
          <a:xfrm>
            <a:off x="4283872" y="1780606"/>
            <a:ext cx="6925458" cy="85046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7784" rtl="0" eaLnBrk="1" fontAlgn="auto" latinLnBrk="0" hangingPunct="1">
              <a:lnSpc>
                <a:spcPct val="90000"/>
              </a:lnSpc>
              <a:spcBef>
                <a:spcPts val="61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Drop Zone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is an intermediary location. It is typically required whenever a movement requires </a:t>
            </a: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types of equipment.</a:t>
            </a:r>
          </a:p>
        </p:txBody>
      </p:sp>
      <p:sp>
        <p:nvSpPr>
          <p:cNvPr id="15" name="Content Placeholder 4">
            <a:extLst>
              <a:ext uri="{FF2B5EF4-FFF2-40B4-BE49-F238E27FC236}">
                <a16:creationId xmlns:a16="http://schemas.microsoft.com/office/drawing/2014/main" id="{296F23A4-3DE5-06CB-009D-F103D703592D}"/>
              </a:ext>
            </a:extLst>
          </p:cNvPr>
          <p:cNvSpPr txBox="1">
            <a:spLocks/>
          </p:cNvSpPr>
          <p:nvPr/>
        </p:nvSpPr>
        <p:spPr>
          <a:xfrm>
            <a:off x="4283872" y="1235973"/>
            <a:ext cx="1821197" cy="771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7784" rtl="0" eaLnBrk="1" fontAlgn="auto" latinLnBrk="0" hangingPunct="1">
              <a:lnSpc>
                <a:spcPct val="90000"/>
              </a:lnSpc>
              <a:spcBef>
                <a:spcPts val="61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Drop Zone</a:t>
            </a:r>
          </a:p>
        </p:txBody>
      </p:sp>
      <p:sp>
        <p:nvSpPr>
          <p:cNvPr id="2" name="Content Placeholder 4">
            <a:extLst>
              <a:ext uri="{FF2B5EF4-FFF2-40B4-BE49-F238E27FC236}">
                <a16:creationId xmlns:a16="http://schemas.microsoft.com/office/drawing/2014/main" id="{AD129D74-AA36-7555-CC77-89A88972FDB8}"/>
              </a:ext>
            </a:extLst>
          </p:cNvPr>
          <p:cNvSpPr txBox="1">
            <a:spLocks/>
          </p:cNvSpPr>
          <p:nvPr/>
        </p:nvSpPr>
        <p:spPr>
          <a:xfrm>
            <a:off x="4107366" y="3429000"/>
            <a:ext cx="8084634" cy="2783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7784" rtl="0" eaLnBrk="1" fontAlgn="auto" latinLnBrk="0" hangingPunct="1">
              <a:lnSpc>
                <a:spcPct val="90000"/>
              </a:lnSpc>
              <a:spcBef>
                <a:spcPts val="61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Monitor Drop Zones</a:t>
            </a:r>
          </a:p>
          <a:p>
            <a:pPr marL="457200" marR="0" lvl="0" indent="-457200" algn="l" defTabSz="557784" rtl="0" eaLnBrk="1" fontAlgn="auto" latinLnBrk="0" hangingPunct="1">
              <a:lnSpc>
                <a:spcPct val="90000"/>
              </a:lnSpc>
              <a:spcBef>
                <a:spcPts val="61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Log into WM PRD</a:t>
            </a:r>
          </a:p>
          <a:p>
            <a:pPr marL="457200" marR="0" lvl="0" indent="-457200" algn="l" defTabSz="557784" rtl="0" eaLnBrk="1" fontAlgn="auto" latinLnBrk="0" hangingPunct="1">
              <a:lnSpc>
                <a:spcPct val="90000"/>
              </a:lnSpc>
              <a:spcBef>
                <a:spcPts val="61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Open Reserve Locations UI</a:t>
            </a:r>
          </a:p>
          <a:p>
            <a:pPr marL="457200" lvl="0" indent="-457200" defTabSz="557784">
              <a:spcBef>
                <a:spcPts val="610"/>
              </a:spcBef>
              <a:buFont typeface="+mj-lt"/>
              <a:buAutoNum type="arabicPeriod"/>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Enter the location </a:t>
            </a:r>
            <a:r>
              <a:rPr lang="en-US" dirty="0"/>
              <a:t>BCDZ206-998-01E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557784" rtl="0" eaLnBrk="1" fontAlgn="auto" latinLnBrk="0" hangingPunct="1">
              <a:lnSpc>
                <a:spcPct val="90000"/>
              </a:lnSpc>
              <a:spcBef>
                <a:spcPts val="61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Press Apply</a:t>
            </a:r>
          </a:p>
          <a:p>
            <a:pPr marL="457200" marR="0" lvl="0" indent="-457200" algn="l" defTabSz="557784" rtl="0" eaLnBrk="1" fontAlgn="auto" latinLnBrk="0" hangingPunct="1">
              <a:lnSpc>
                <a:spcPct val="90000"/>
              </a:lnSpc>
              <a:spcBef>
                <a:spcPts val="61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Select the box next to the Reserve Location</a:t>
            </a:r>
          </a:p>
          <a:p>
            <a:pPr marL="457200" marR="0" lvl="0" indent="-457200" algn="l" defTabSz="557784" rtl="0" eaLnBrk="1" fontAlgn="auto" latinLnBrk="0" hangingPunct="1">
              <a:lnSpc>
                <a:spcPct val="90000"/>
              </a:lnSpc>
              <a:spcBef>
                <a:spcPts val="61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Select LPNs</a:t>
            </a:r>
          </a:p>
          <a:p>
            <a:pPr marL="457200" marR="0" lvl="0" indent="-457200" algn="l" defTabSz="557784" rtl="0" eaLnBrk="1" fontAlgn="auto" latinLnBrk="0" hangingPunct="1">
              <a:lnSpc>
                <a:spcPct val="90000"/>
              </a:lnSpc>
              <a:spcBef>
                <a:spcPts val="61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557784" rtl="0" eaLnBrk="1" fontAlgn="auto" latinLnBrk="0" hangingPunct="1">
              <a:lnSpc>
                <a:spcPct val="90000"/>
              </a:lnSpc>
              <a:spcBef>
                <a:spcPts val="61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B8A71820-8E8B-2843-A49E-CC9A60417057}"/>
              </a:ext>
            </a:extLst>
          </p:cNvPr>
          <p:cNvGrpSpPr/>
          <p:nvPr/>
        </p:nvGrpSpPr>
        <p:grpSpPr>
          <a:xfrm>
            <a:off x="491335" y="1236297"/>
            <a:ext cx="3360875" cy="4832076"/>
            <a:chOff x="491335" y="1236297"/>
            <a:chExt cx="3360875" cy="4832076"/>
          </a:xfrm>
        </p:grpSpPr>
        <p:pic>
          <p:nvPicPr>
            <p:cNvPr id="1026" name="Picture 2" descr="Codmw Modern Warfare GIF - Codmw Cod Modern Warfare GIFs">
              <a:extLst>
                <a:ext uri="{FF2B5EF4-FFF2-40B4-BE49-F238E27FC236}">
                  <a16:creationId xmlns:a16="http://schemas.microsoft.com/office/drawing/2014/main" id="{E0511F76-6310-1FA6-2BAE-8642BB86C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5" y="1236297"/>
              <a:ext cx="3360875" cy="1894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A969C14-40AB-E51A-0BE4-003DBCF5D9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9950" y="3512957"/>
              <a:ext cx="2555416" cy="2555416"/>
            </a:xfrm>
            <a:prstGeom prst="rect">
              <a:avLst/>
            </a:prstGeom>
          </p:spPr>
        </p:pic>
      </p:grpSp>
    </p:spTree>
    <p:extLst>
      <p:ext uri="{BB962C8B-B14F-4D97-AF65-F5344CB8AC3E}">
        <p14:creationId xmlns:p14="http://schemas.microsoft.com/office/powerpoint/2010/main" val="20902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236AC4-BD6C-7986-BEFE-27909D360C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6207"/>
          <a:stretch/>
        </p:blipFill>
        <p:spPr>
          <a:xfrm>
            <a:off x="0" y="1025913"/>
            <a:ext cx="3550269" cy="5360634"/>
          </a:xfrm>
          <a:prstGeom prst="rect">
            <a:avLst/>
          </a:prstGeom>
        </p:spPr>
      </p:pic>
      <p:sp>
        <p:nvSpPr>
          <p:cNvPr id="4" name="Title 3">
            <a:extLst>
              <a:ext uri="{FF2B5EF4-FFF2-40B4-BE49-F238E27FC236}">
                <a16:creationId xmlns:a16="http://schemas.microsoft.com/office/drawing/2014/main" id="{73F13156-6BCB-D0AA-0B07-7E425B6250D7}"/>
              </a:ext>
            </a:extLst>
          </p:cNvPr>
          <p:cNvSpPr>
            <a:spLocks noGrp="1"/>
          </p:cNvSpPr>
          <p:nvPr>
            <p:ph type="title"/>
          </p:nvPr>
        </p:nvSpPr>
        <p:spPr>
          <a:xfrm>
            <a:off x="4624227" y="1076261"/>
            <a:ext cx="6155627" cy="771374"/>
          </a:xfrm>
        </p:spPr>
        <p:txBody>
          <a:bodyPr>
            <a:normAutofit/>
          </a:bodyPr>
          <a:lstStyle/>
          <a:p>
            <a:r>
              <a:rPr lang="en-US" sz="2000" i="1" dirty="0">
                <a:solidFill>
                  <a:srgbClr val="FF0000"/>
                </a:solidFill>
              </a:rPr>
              <a:t>Just like Reserve locations, Drop Zones require regular monitoring…</a:t>
            </a:r>
            <a:endParaRPr lang="en-US" sz="2000" b="1" i="1" dirty="0">
              <a:solidFill>
                <a:srgbClr val="FF0000"/>
              </a:solidFill>
            </a:endParaRPr>
          </a:p>
        </p:txBody>
      </p:sp>
      <p:sp>
        <p:nvSpPr>
          <p:cNvPr id="5" name="Content Placeholder 4">
            <a:extLst>
              <a:ext uri="{FF2B5EF4-FFF2-40B4-BE49-F238E27FC236}">
                <a16:creationId xmlns:a16="http://schemas.microsoft.com/office/drawing/2014/main" id="{1DEA2421-4BB2-D226-A2A9-575D9D1E49F3}"/>
              </a:ext>
            </a:extLst>
          </p:cNvPr>
          <p:cNvSpPr>
            <a:spLocks noGrp="1"/>
          </p:cNvSpPr>
          <p:nvPr>
            <p:ph idx="1"/>
          </p:nvPr>
        </p:nvSpPr>
        <p:spPr>
          <a:xfrm>
            <a:off x="2735246" y="304887"/>
            <a:ext cx="6721508" cy="771374"/>
          </a:xfrm>
        </p:spPr>
        <p:txBody>
          <a:bodyPr>
            <a:normAutofit/>
          </a:bodyPr>
          <a:lstStyle/>
          <a:p>
            <a:pPr marL="0" indent="0" algn="ctr" defTabSz="278892">
              <a:lnSpc>
                <a:spcPct val="90000"/>
              </a:lnSpc>
              <a:spcAft>
                <a:spcPts val="366"/>
              </a:spcAft>
              <a:buNone/>
            </a:pPr>
            <a:r>
              <a:rPr lang="en-US" sz="3200" kern="1200" cap="none" dirty="0">
                <a:solidFill>
                  <a:schemeClr val="tx1"/>
                </a:solidFill>
                <a:effectLst/>
                <a:latin typeface="Arial" panose="020B0604020202020204" pitchFamily="34" charset="0"/>
                <a:cs typeface="Arial" panose="020B0604020202020204" pitchFamily="34" charset="0"/>
              </a:rPr>
              <a:t> </a:t>
            </a:r>
            <a:r>
              <a:rPr lang="en-US" sz="3200" b="1" kern="1200" cap="none" dirty="0">
                <a:solidFill>
                  <a:schemeClr val="tx1"/>
                </a:solidFill>
                <a:effectLst/>
                <a:latin typeface="Arial" panose="020B0604020202020204" pitchFamily="34" charset="0"/>
                <a:cs typeface="Arial" panose="020B0604020202020204" pitchFamily="34" charset="0"/>
              </a:rPr>
              <a:t>Putaway: Monitoring Locations</a:t>
            </a:r>
            <a:endParaRPr lang="en-US" sz="3200" b="1" dirty="0">
              <a:latin typeface="Arial" panose="020B0604020202020204" pitchFamily="34" charset="0"/>
              <a:cs typeface="Arial" panose="020B0604020202020204" pitchFamily="34" charset="0"/>
            </a:endParaRPr>
          </a:p>
        </p:txBody>
      </p:sp>
      <p:sp>
        <p:nvSpPr>
          <p:cNvPr id="14" name="Content Placeholder 4">
            <a:extLst>
              <a:ext uri="{FF2B5EF4-FFF2-40B4-BE49-F238E27FC236}">
                <a16:creationId xmlns:a16="http://schemas.microsoft.com/office/drawing/2014/main" id="{B5408D70-948B-718E-A8E6-097C3C249A6A}"/>
              </a:ext>
            </a:extLst>
          </p:cNvPr>
          <p:cNvSpPr txBox="1">
            <a:spLocks/>
          </p:cNvSpPr>
          <p:nvPr/>
        </p:nvSpPr>
        <p:spPr>
          <a:xfrm>
            <a:off x="4007470" y="1795737"/>
            <a:ext cx="7255263" cy="43403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7784" rtl="0" eaLnBrk="1" fontAlgn="auto" latinLnBrk="0" hangingPunct="1">
              <a:lnSpc>
                <a:spcPct val="150000"/>
              </a:lnSpc>
              <a:spcBef>
                <a:spcPts val="61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BEST PRACTICES:</a:t>
            </a: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Check the Drop Zones regularly</a:t>
            </a: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Export/print Drop Zone details to physically check the Drop Zones</a:t>
            </a: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physical should match the system</a:t>
            </a: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is live data and health checks should be done immediately</a:t>
            </a: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Pallet LPNs do not go away (Ignore them)</a:t>
            </a: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LPNs that are old (week) should be investigated by IM, a Supervisor/LH or designated staff</a:t>
            </a: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557784" rtl="0" eaLnBrk="1" fontAlgn="auto" latinLnBrk="0" hangingPunct="1">
              <a:lnSpc>
                <a:spcPct val="150000"/>
              </a:lnSpc>
              <a:spcBef>
                <a:spcPts val="61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0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noAutofit/>
      </a:bodyPr>
      <a:lstStyle>
        <a:defPPr algn="ctr">
          <a:defRPr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2046</TotalTime>
  <Words>6355</Words>
  <Application>Microsoft Office PowerPoint</Application>
  <PresentationFormat>Widescreen</PresentationFormat>
  <Paragraphs>738</Paragraphs>
  <Slides>23</Slides>
  <Notes>23</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23</vt:i4>
      </vt:variant>
    </vt:vector>
  </HeadingPairs>
  <TitlesOfParts>
    <vt:vector size="41" baseType="lpstr">
      <vt:lpstr>Gilroy</vt:lpstr>
      <vt:lpstr>Arial</vt:lpstr>
      <vt:lpstr>Calibri</vt:lpstr>
      <vt:lpstr>Calibri Light</vt:lpstr>
      <vt:lpstr>Century Gothic</vt:lpstr>
      <vt:lpstr>Gautami</vt:lpstr>
      <vt:lpstr>HHAgenda Light</vt:lpstr>
      <vt:lpstr>HHAgenda Medium</vt:lpstr>
      <vt:lpstr>Segoe UI</vt:lpstr>
      <vt:lpstr>Wingdings</vt:lpstr>
      <vt:lpstr>Wingdings 3</vt:lpstr>
      <vt:lpstr>Office Theme</vt:lpstr>
      <vt:lpstr>1_Office Theme</vt:lpstr>
      <vt:lpstr>Slice</vt:lpstr>
      <vt:lpstr>2_Office Theme</vt:lpstr>
      <vt:lpstr>3_Office Theme</vt:lpstr>
      <vt:lpstr>4_Office Theme</vt:lpstr>
      <vt:lpstr>7_Office</vt:lpstr>
      <vt:lpstr>STJ Supervisor  Refresher 2023: PUTAWAY /  REPLENISHMENT </vt:lpstr>
      <vt:lpstr>PowerPoint Presentation</vt:lpstr>
      <vt:lpstr>PowerPoint Presentation</vt:lpstr>
      <vt:lpstr>PowerPoint Presentation</vt:lpstr>
      <vt:lpstr>PowerPoint Presentation</vt:lpstr>
      <vt:lpstr>PowerPoint Presentation</vt:lpstr>
      <vt:lpstr>Putaway: WM Guiding Principles</vt:lpstr>
      <vt:lpstr>Putaway: Locations</vt:lpstr>
      <vt:lpstr>Just like Reserve locations, Drop Zones require regular monitoring…</vt:lpstr>
      <vt:lpstr>PowerPoint Presentation</vt:lpstr>
      <vt:lpstr>PowerPoint Presentation</vt:lpstr>
      <vt:lpstr>PowerPoint Presentation</vt:lpstr>
      <vt:lpstr>PowerPoint Presentation</vt:lpstr>
      <vt:lpstr>PowerPoint Presentation</vt:lpstr>
      <vt:lpstr>PowerPoint Presentation</vt:lpstr>
      <vt:lpstr>Replenishment: WM Guiding Principles</vt:lpstr>
      <vt:lpstr>PowerPoint Presentation</vt:lpstr>
      <vt:lpstr>PowerPoint Presentation</vt:lpstr>
      <vt:lpstr>Replenishment: Process Walkthrough </vt:lpstr>
      <vt:lpstr>Replenishment: Exceptions </vt:lpstr>
      <vt:lpstr>Lean Time Replenishment:  WM Guiding Principles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 REFRESHER - RECEIVING</dc:title>
  <dc:creator>Li, Kathy</dc:creator>
  <cp:lastModifiedBy>Li, Kathy</cp:lastModifiedBy>
  <cp:revision>43</cp:revision>
  <dcterms:created xsi:type="dcterms:W3CDTF">2023-08-30T20:39:42Z</dcterms:created>
  <dcterms:modified xsi:type="dcterms:W3CDTF">2025-04-18T20:55:30Z</dcterms:modified>
  <cp:contentStatus/>
</cp:coreProperties>
</file>