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6"/>
  </p:notesMasterIdLst>
  <p:sldIdLst>
    <p:sldId id="264" r:id="rId5"/>
  </p:sldIdLst>
  <p:sldSz cx="13716000" cy="175831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26AC02-8DDC-C2EC-D184-6C66A61B6F75}" name="Satkunendran, Gaya" initials="GS" userId="S::gaya.satkunendran@scotiabank.com::4d24f225-7d03-4945-85c7-07d8f2c43861" providerId="AD"/>
  <p188:author id="{3B67ED08-67C9-C766-51EA-1DE09D1ECA4E}" name="Venegas, Johanna" initials="JV" userId="S::johanna1.venegas@scotiabank.com::cd68a4cd-25b0-4fe8-9ed4-0660f4d11235" providerId="AD"/>
  <p188:author id="{0DBA210F-26F6-FCAD-CE68-D00470366284}" name="Santo, Stephanie" initials="SS" userId="S::stephanie.santo@scotiabank.com::2a534103-3e71-428b-b118-807599e0b69e" providerId="AD"/>
  <p188:author id="{AB27B11B-7B52-A6A6-688B-363BE1A26C10}" name="Sinclair, Molly" initials="SM" userId="S::molly.sinclair@scotiabank.com::76f5cc23-23fe-4c8c-8579-9f3c93819085" providerId="AD"/>
  <p188:author id="{0C74323F-24A6-775B-AD89-D2D708AAA11B}" name="Gibson-morgan, Michelle" initials="MG" userId="S::Michelle.Gibson-Morgan@scotiabank.com::826e279c-45db-4310-aa94-e4c362b8e098" providerId="AD"/>
  <p188:author id="{B2B7EF71-E8DB-C679-D022-C13C350F19E8}" name="Premkumar, Prathiba" initials="PP" userId="S::prathiba.premkumar@scotiabank.com::6bc34be7-9a76-4184-992d-d2875acdd00e" providerId="AD"/>
  <p188:author id="{13270A77-5ECB-5329-57B3-BACC3B23D207}" name="Berges, Marie" initials="BM" userId="S::marie.berges@scotiabank.com::cc5f98d7-2a49-496b-adc4-014b3d7ca1b9" providerId="AD"/>
  <p188:author id="{F8159184-8B4E-0321-86FD-8E8F70F52FB0}" name="Gibson-Morgan, Michelle" initials="GM" userId="S::michelle.gibson-morgan@scotiabank.com::826e279c-45db-4310-aa94-e4c362b8e098" providerId="AD"/>
  <p188:author id="{F8A95B92-F787-19B0-5696-A0EE55E1F7F0}" name="Li, Gu" initials="GL" userId="S::gu.li@scotiabank.com::73ec7506-a451-4e07-ac30-1b1b7b71b0b2" providerId="AD"/>
  <p188:author id="{A4871893-59F1-9A0B-5FA3-5E4F62137472}" name="Kathy Li" initials="KL" userId="54e59850e5a1e8fc" providerId="Windows Live"/>
  <p188:author id="{A17E2CA8-4DAC-0D48-C542-0295809B3724}" name="Vair, Jason" initials="VJ" userId="S::jason.vair@scotiabank.com::55b1e5b8-a442-4b47-9d4d-7f49672376a7" providerId="AD"/>
  <p188:author id="{2060D7B2-9BF6-076C-97EF-FABFCA6668A5}" name="Porterfield, Bryan" initials="BP" userId="S::bryan.porterfield@scotiabank.com::424c9f93-b92e-43b5-a80b-142849214c06" providerId="AD"/>
  <p188:author id="{4DE5B8FB-0B72-1ADD-3DAE-DE99F5A40CA6}" name="Rodill, Jocelyn" initials="RJ" userId="S::jocelyn.rodill@scotiabank.com::edc08cba-f013-48d2-9c29-f0a41e78f7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8468"/>
    <a:srgbClr val="FAF7F3"/>
    <a:srgbClr val="233E5B"/>
    <a:srgbClr val="F05329"/>
    <a:srgbClr val="FB6630"/>
    <a:srgbClr val="F2B8B9"/>
    <a:srgbClr val="EFA7A9"/>
    <a:srgbClr val="005A85"/>
    <a:srgbClr val="74A29C"/>
    <a:srgbClr val="7FA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F1AB17-EC54-4827-86C4-7FEB10AD6F51}" v="48" dt="2025-07-31T15:44:55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11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C2D8B-6B03-43EF-B527-13FDF3B9516D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5675" y="1143000"/>
            <a:ext cx="2406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0EE49-60BB-49EF-8350-EDE6023C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6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77614"/>
            <a:ext cx="11658600" cy="6121541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9235225"/>
            <a:ext cx="10287000" cy="4245190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0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5EB-2DCA-4B10-8FE4-2922B495EB05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EC6-7093-4B53-917D-CB9C0794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936140"/>
            <a:ext cx="2957513" cy="14900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936140"/>
            <a:ext cx="8701088" cy="14900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5EB-2DCA-4B10-8FE4-2922B495EB05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EC6-7093-4B53-917D-CB9C0794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1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5EB-2DCA-4B10-8FE4-2922B495EB05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EC6-7093-4B53-917D-CB9C0794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8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383582"/>
            <a:ext cx="11830050" cy="7314101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1766877"/>
            <a:ext cx="11830050" cy="3846313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5EB-2DCA-4B10-8FE4-2922B495EB05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EC6-7093-4B53-917D-CB9C0794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680700"/>
            <a:ext cx="5829300" cy="11156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680700"/>
            <a:ext cx="5829300" cy="11156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5EB-2DCA-4B10-8FE4-2922B495EB05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EC6-7093-4B53-917D-CB9C0794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5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36144"/>
            <a:ext cx="11830050" cy="33985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310315"/>
            <a:ext cx="5802510" cy="211241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422734"/>
            <a:ext cx="5802510" cy="9446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310315"/>
            <a:ext cx="5831087" cy="211241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6422734"/>
            <a:ext cx="5831087" cy="9446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5EB-2DCA-4B10-8FE4-2922B495EB05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EC6-7093-4B53-917D-CB9C0794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4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5EB-2DCA-4B10-8FE4-2922B495EB05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EC6-7093-4B53-917D-CB9C0794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2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5EB-2DCA-4B10-8FE4-2922B495EB05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EC6-7093-4B53-917D-CB9C0794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4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72210"/>
            <a:ext cx="4423767" cy="4102735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531652"/>
            <a:ext cx="6943725" cy="12495433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274945"/>
            <a:ext cx="4423767" cy="9772488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5EB-2DCA-4B10-8FE4-2922B495EB05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EC6-7093-4B53-917D-CB9C0794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9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72210"/>
            <a:ext cx="4423767" cy="4102735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531652"/>
            <a:ext cx="6943725" cy="12495433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274945"/>
            <a:ext cx="4423767" cy="9772488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5EB-2DCA-4B10-8FE4-2922B495EB05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EC6-7093-4B53-917D-CB9C0794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8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936144"/>
            <a:ext cx="11830050" cy="3398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680700"/>
            <a:ext cx="11830050" cy="11156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6296979"/>
            <a:ext cx="3086100" cy="9361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55EB-2DCA-4B10-8FE4-2922B495EB05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6296979"/>
            <a:ext cx="4629150" cy="9361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6296979"/>
            <a:ext cx="3086100" cy="9361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33EC6-7093-4B53-917D-CB9C0794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5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5AA4A-755C-7777-32B5-044084630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4714C2B9-EDEB-09CA-AE44-CCD0AC151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-1" y="-28854"/>
            <a:ext cx="13716001" cy="2061919"/>
          </a:xfrm>
          <a:prstGeom prst="rect">
            <a:avLst/>
          </a:prstGeom>
          <a:solidFill>
            <a:srgbClr val="1E1117"/>
          </a:solidFill>
          <a:ln>
            <a:noFill/>
          </a:ln>
        </p:spPr>
        <p:txBody>
          <a:bodyPr vert="horz" lIns="91443" tIns="45721" rIns="91443" bIns="45721" rtlCol="0" anchor="ctr">
            <a:normAutofit fontScale="97500"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055"/>
            <a:br>
              <a:rPr lang="en-CA" sz="2799" b="1">
                <a:solidFill>
                  <a:schemeClr val="bg1"/>
                </a:solidFill>
                <a:latin typeface="Scotia"/>
                <a:ea typeface="Scotia" panose="020B0503020203020204" pitchFamily="34" charset="0"/>
              </a:rPr>
            </a:br>
            <a:r>
              <a:rPr lang="en-CA" sz="2799" b="1">
                <a:solidFill>
                  <a:schemeClr val="bg1"/>
                </a:solidFill>
                <a:latin typeface="Scotia"/>
                <a:ea typeface="Scotia" panose="020B0503020203020204" pitchFamily="34" charset="0"/>
              </a:rPr>
              <a:t>  </a:t>
            </a:r>
            <a:br>
              <a:rPr lang="en-CA" sz="1998" b="1">
                <a:latin typeface="Scotia" panose="020B0503020203020204" pitchFamily="34" charset="0"/>
                <a:ea typeface="Scotia" panose="020B0503020203020204" pitchFamily="34" charset="0"/>
              </a:rPr>
            </a:br>
            <a:endParaRPr lang="en-CA" sz="2600" b="1">
              <a:solidFill>
                <a:schemeClr val="bg1"/>
              </a:solidFill>
              <a:latin typeface="Scotia Headline" panose="020B0703020203020204" pitchFamily="34" charset="0"/>
              <a:ea typeface="Scotia Headline" panose="020B0703020203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58BD6B-BAD9-8A44-4030-B0C9A3C4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0184" y="7656576"/>
            <a:ext cx="12130879" cy="3572256"/>
          </a:xfrm>
          <a:prstGeom prst="roundRect">
            <a:avLst>
              <a:gd name="adj" fmla="val 5208"/>
            </a:avLst>
          </a:prstGeom>
          <a:solidFill>
            <a:srgbClr val="FAF7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47C42D4-819A-0006-EBFE-D38D702D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066956"/>
            <a:ext cx="13715999" cy="1288097"/>
          </a:xfrm>
          <a:prstGeom prst="rect">
            <a:avLst/>
          </a:prstGeom>
          <a:solidFill>
            <a:srgbClr val="F5EFE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32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B96E3F-00B7-FA5B-5B5A-149155A715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764860" y="598424"/>
            <a:ext cx="63959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5EFE8"/>
                </a:solidFill>
                <a:latin typeface="Scotia Headline" panose="020B0703020203020204" pitchFamily="34" charset="0"/>
                <a:ea typeface="Scotia Headline" panose="020B0703020203020204" pitchFamily="34" charset="0"/>
              </a:rPr>
              <a:t> Unusual Transaction Report (UTR)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2B93B5C-2B0F-4BDA-B354-69A57B7A0A0B}"/>
              </a:ext>
            </a:extLst>
          </p:cNvPr>
          <p:cNvSpPr txBox="1"/>
          <p:nvPr/>
        </p:nvSpPr>
        <p:spPr>
          <a:xfrm>
            <a:off x="780184" y="2390058"/>
            <a:ext cx="12180319" cy="680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2" dirty="0">
                <a:latin typeface="Scotia"/>
                <a:cs typeface="Arial"/>
              </a:rPr>
              <a:t> </a:t>
            </a:r>
            <a:r>
              <a:rPr lang="en-US" sz="1924" dirty="0">
                <a:latin typeface="Scotia"/>
                <a:cs typeface="Arial"/>
              </a:rPr>
              <a:t>To strengthen Scotiabank’s Anti-Money Laundering program and support our strategy of making the bank </a:t>
            </a:r>
            <a:r>
              <a:rPr lang="en-US" sz="1924" b="1" dirty="0">
                <a:latin typeface="Scotia"/>
                <a:cs typeface="Arial"/>
              </a:rPr>
              <a:t>resilient</a:t>
            </a:r>
            <a:r>
              <a:rPr lang="en-US" sz="1924" dirty="0">
                <a:latin typeface="Scotia"/>
                <a:cs typeface="Arial"/>
              </a:rPr>
              <a:t>,</a:t>
            </a:r>
            <a:r>
              <a:rPr lang="en-US" sz="1924" b="1" dirty="0">
                <a:latin typeface="Scotia"/>
                <a:cs typeface="Arial"/>
              </a:rPr>
              <a:t> safe</a:t>
            </a:r>
            <a:r>
              <a:rPr lang="en-US" sz="1924" dirty="0">
                <a:latin typeface="Scotia"/>
                <a:cs typeface="Arial"/>
              </a:rPr>
              <a:t>, and </a:t>
            </a:r>
            <a:r>
              <a:rPr lang="en-US" sz="1924" b="1" dirty="0">
                <a:latin typeface="Scotia"/>
                <a:cs typeface="Arial"/>
              </a:rPr>
              <a:t>secure</a:t>
            </a:r>
            <a:r>
              <a:rPr lang="en-US" sz="1924" dirty="0">
                <a:latin typeface="Scotia"/>
                <a:cs typeface="Arial"/>
              </a:rPr>
              <a:t>, a new UTR Form will be launched on </a:t>
            </a:r>
            <a:r>
              <a:rPr lang="en-US" sz="1924" b="1" dirty="0">
                <a:latin typeface="Scotia"/>
                <a:cs typeface="Arial"/>
              </a:rPr>
              <a:t>September 26, 2025</a:t>
            </a:r>
            <a:r>
              <a:rPr lang="en-US" sz="1924" dirty="0">
                <a:latin typeface="Scotia"/>
                <a:cs typeface="Arial"/>
              </a:rPr>
              <a:t>. </a:t>
            </a:r>
            <a:endParaRPr lang="en-US" sz="1924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92DA399-B516-E416-2FE4-AABA20F09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0185" y="3654529"/>
            <a:ext cx="5961258" cy="545201"/>
          </a:xfrm>
          <a:prstGeom prst="rect">
            <a:avLst/>
          </a:prstGeom>
          <a:solidFill>
            <a:srgbClr val="1384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32" dirty="0">
              <a:solidFill>
                <a:schemeClr val="bg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2809873-F299-A9E5-9FAC-66B92084B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0185" y="5354751"/>
            <a:ext cx="5961258" cy="545201"/>
          </a:xfrm>
          <a:prstGeom prst="rect">
            <a:avLst/>
          </a:prstGeom>
          <a:solidFill>
            <a:srgbClr val="F053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32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D63EA02-8A67-69CF-EDDC-EAEB916A6F0B}"/>
              </a:ext>
            </a:extLst>
          </p:cNvPr>
          <p:cNvSpPr txBox="1"/>
          <p:nvPr/>
        </p:nvSpPr>
        <p:spPr>
          <a:xfrm>
            <a:off x="780185" y="3749488"/>
            <a:ext cx="59612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20" dirty="0">
                <a:solidFill>
                  <a:schemeClr val="bg1"/>
                </a:solidFill>
                <a:latin typeface="Scotia Headline" panose="020B0703020203020204" pitchFamily="34" charset="0"/>
                <a:ea typeface="Scotia Headline" panose="020B0703020203020204" pitchFamily="34" charset="0"/>
              </a:rPr>
              <a:t>New UTR Form Launches in 2025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AA74EB8-7281-6D76-08C6-B85E22BD7EFC}"/>
              </a:ext>
            </a:extLst>
          </p:cNvPr>
          <p:cNvSpPr/>
          <p:nvPr/>
        </p:nvSpPr>
        <p:spPr>
          <a:xfrm>
            <a:off x="845501" y="4243211"/>
            <a:ext cx="5701020" cy="1054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>
                <a:solidFill>
                  <a:srgbClr val="242424"/>
                </a:solidFill>
                <a:latin typeface="Scotia" panose="020B0503020203020204" pitchFamily="34" charset="0"/>
                <a:ea typeface="Scotia" panose="020B0503020203020204" pitchFamily="34" charset="0"/>
              </a:rPr>
              <a:t>A </a:t>
            </a:r>
            <a:r>
              <a:rPr lang="en-US" sz="1900" b="1" dirty="0">
                <a:solidFill>
                  <a:schemeClr val="tx1"/>
                </a:solidFill>
                <a:latin typeface="Scotia" panose="020B0503020203020204" pitchFamily="34" charset="0"/>
                <a:ea typeface="Scotia" panose="020B0503020203020204" pitchFamily="34" charset="0"/>
              </a:rPr>
              <a:t>simplified 1-page form </a:t>
            </a:r>
            <a:r>
              <a:rPr lang="en-US" sz="1900" dirty="0">
                <a:solidFill>
                  <a:schemeClr val="tx1"/>
                </a:solidFill>
                <a:latin typeface="Scotia" panose="020B0503020203020204" pitchFamily="34" charset="0"/>
                <a:ea typeface="Scotia" panose="020B0503020203020204" pitchFamily="34" charset="0"/>
              </a:rPr>
              <a:t>shortens the submission process and eliminates issues caused by unsubmitted UTRs.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A4C732B-BF84-BB69-B3D6-1F7AE1D7E65F}"/>
              </a:ext>
            </a:extLst>
          </p:cNvPr>
          <p:cNvSpPr txBox="1"/>
          <p:nvPr/>
        </p:nvSpPr>
        <p:spPr>
          <a:xfrm>
            <a:off x="780184" y="5449710"/>
            <a:ext cx="596125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20" dirty="0">
                <a:solidFill>
                  <a:schemeClr val="bg1"/>
                </a:solidFill>
                <a:latin typeface="Scotia Headline" panose="020B0703020203020204" pitchFamily="34" charset="0"/>
                <a:ea typeface="Scotia Headline" panose="020B0703020203020204" pitchFamily="34" charset="0"/>
              </a:rPr>
              <a:t>UTR Form Access Link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55DC38B-1627-68CF-E4FA-EFE5C3CDF6C6}"/>
              </a:ext>
            </a:extLst>
          </p:cNvPr>
          <p:cNvSpPr/>
          <p:nvPr/>
        </p:nvSpPr>
        <p:spPr>
          <a:xfrm>
            <a:off x="780184" y="6040358"/>
            <a:ext cx="5961257" cy="138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900" dirty="0">
                <a:solidFill>
                  <a:srgbClr val="242424"/>
                </a:solidFill>
                <a:latin typeface="Scotia"/>
                <a:ea typeface="Scotia" panose="020B0503020203020204" pitchFamily="34" charset="0"/>
              </a:rPr>
              <a:t>If you already use the UTR form, you will find it where you do today. For some groups, such as Wealth, there will be a new link on IntraLink, WealthNet or other locations that are easy to find.</a:t>
            </a:r>
            <a:endParaRPr lang="en-US" sz="1900" b="1" dirty="0">
              <a:solidFill>
                <a:srgbClr val="242424"/>
              </a:solidFill>
              <a:highlight>
                <a:srgbClr val="FFFF00"/>
              </a:highlight>
              <a:latin typeface="Scotia"/>
              <a:ea typeface="Scotia" panose="020B0503020203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A3FB097-77FB-A7C0-4DD2-A427C868E1D0}"/>
              </a:ext>
            </a:extLst>
          </p:cNvPr>
          <p:cNvSpPr txBox="1"/>
          <p:nvPr/>
        </p:nvSpPr>
        <p:spPr>
          <a:xfrm>
            <a:off x="968226" y="7974927"/>
            <a:ext cx="11942837" cy="305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4" b="1" dirty="0">
                <a:solidFill>
                  <a:srgbClr val="450000"/>
                </a:solidFill>
                <a:latin typeface="Scotia"/>
                <a:cs typeface="Arial"/>
              </a:rPr>
              <a:t>Why it Matters</a:t>
            </a:r>
          </a:p>
          <a:p>
            <a:endParaRPr lang="en-US" sz="962" dirty="0">
              <a:latin typeface="Scotia"/>
              <a:cs typeface="Arial"/>
            </a:endParaRPr>
          </a:p>
          <a:p>
            <a:r>
              <a:rPr lang="en-US" sz="1900" dirty="0">
                <a:latin typeface="Scotia"/>
                <a:cs typeface="Arial"/>
              </a:rPr>
              <a:t>By optimizing the process, we reinforce our commitment to keeping the bank and our clients safe by making it easier for each person to play their role in managing AML risks. </a:t>
            </a:r>
          </a:p>
          <a:p>
            <a:endParaRPr lang="en-US" sz="1900" dirty="0">
              <a:latin typeface="Scotia"/>
              <a:cs typeface="Arial"/>
            </a:endParaRPr>
          </a:p>
          <a:p>
            <a:r>
              <a:rPr lang="en-US" sz="1920" b="1" dirty="0">
                <a:solidFill>
                  <a:srgbClr val="450000"/>
                </a:solidFill>
                <a:latin typeface="Scotia"/>
                <a:cs typeface="Arial"/>
              </a:rPr>
              <a:t>The Benefits</a:t>
            </a:r>
          </a:p>
          <a:p>
            <a:pPr marL="164935" indent="-164935">
              <a:buClr>
                <a:srgbClr val="EC111A"/>
              </a:buClr>
              <a:buFont typeface="Arial" panose="020B0604020202020204" pitchFamily="34" charset="0"/>
              <a:buChar char="•"/>
            </a:pPr>
            <a:endParaRPr lang="en-US" sz="962" b="1" dirty="0">
              <a:latin typeface="Scotia"/>
              <a:cs typeface="Arial"/>
            </a:endParaRPr>
          </a:p>
          <a:p>
            <a:pPr marL="329870" indent="-329870" fontAlgn="base">
              <a:buClr>
                <a:srgbClr val="EC111A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Scotia regular" panose="020B0503020203020204" pitchFamily="34" charset="0"/>
              </a:rPr>
              <a:t>An </a:t>
            </a:r>
            <a:r>
              <a:rPr lang="en-US" sz="1900" b="1" dirty="0">
                <a:solidFill>
                  <a:srgbClr val="000000"/>
                </a:solidFill>
                <a:latin typeface="Scotia" panose="020B0503020203020204" pitchFamily="34" charset="0"/>
              </a:rPr>
              <a:t>easier </a:t>
            </a:r>
            <a:r>
              <a:rPr lang="en-US" sz="1900" dirty="0">
                <a:solidFill>
                  <a:srgbClr val="000000"/>
                </a:solidFill>
                <a:latin typeface="Scotia" panose="020B0503020203020204" pitchFamily="34" charset="0"/>
              </a:rPr>
              <a:t>submission with the form length moving from five pages to one page.</a:t>
            </a:r>
            <a:endParaRPr lang="en-CA" sz="1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29870" indent="-329870" fontAlgn="base">
              <a:buClr>
                <a:srgbClr val="EC111A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Scotia" panose="020B0503020203020204" pitchFamily="34" charset="0"/>
              </a:rPr>
              <a:t>An </a:t>
            </a:r>
            <a:r>
              <a:rPr lang="en-US" sz="1900" b="1" dirty="0">
                <a:solidFill>
                  <a:srgbClr val="000000"/>
                </a:solidFill>
                <a:latin typeface="Scotia" panose="020B0503020203020204" pitchFamily="34" charset="0"/>
              </a:rPr>
              <a:t>efficient</a:t>
            </a:r>
            <a:r>
              <a:rPr lang="en-US" sz="1900" dirty="0">
                <a:solidFill>
                  <a:srgbClr val="000000"/>
                </a:solidFill>
                <a:latin typeface="Scotia" panose="020B0503020203020204" pitchFamily="34" charset="0"/>
              </a:rPr>
              <a:t> experience with auto-populated fields and drop-down menus.</a:t>
            </a:r>
            <a:endParaRPr lang="en-US" sz="1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29870" indent="-329870" fontAlgn="base">
              <a:buClr>
                <a:srgbClr val="EC111A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Scotia" panose="020B0503020203020204" pitchFamily="34" charset="0"/>
              </a:rPr>
              <a:t>An </a:t>
            </a:r>
            <a:r>
              <a:rPr lang="en-US" sz="1900" b="1" dirty="0">
                <a:solidFill>
                  <a:srgbClr val="000000"/>
                </a:solidFill>
                <a:latin typeface="Scotia" panose="020B0503020203020204" pitchFamily="34" charset="0"/>
              </a:rPr>
              <a:t>effective</a:t>
            </a:r>
            <a:r>
              <a:rPr lang="en-US" sz="1900" dirty="0">
                <a:solidFill>
                  <a:srgbClr val="000000"/>
                </a:solidFill>
                <a:latin typeface="Scotia" panose="020B0503020203020204" pitchFamily="34" charset="0"/>
              </a:rPr>
              <a:t> form as mandatory fields and the option to add attachments as supporting documentation ensures completeness of the form on the first try.</a:t>
            </a:r>
            <a:endParaRPr lang="en-US" sz="19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369357D-F042-35AC-808E-8B82B9004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0184" y="11507707"/>
            <a:ext cx="12130879" cy="535122"/>
          </a:xfrm>
          <a:prstGeom prst="rect">
            <a:avLst/>
          </a:prstGeom>
          <a:solidFill>
            <a:srgbClr val="233E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32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E2E9615-B571-0149-1CD5-2671C5F637DB}"/>
              </a:ext>
            </a:extLst>
          </p:cNvPr>
          <p:cNvSpPr txBox="1"/>
          <p:nvPr/>
        </p:nvSpPr>
        <p:spPr>
          <a:xfrm>
            <a:off x="1381419" y="11600865"/>
            <a:ext cx="1077030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20" dirty="0">
                <a:solidFill>
                  <a:schemeClr val="bg1"/>
                </a:solidFill>
                <a:latin typeface="Scotia Headline" panose="020B0703020203020204" pitchFamily="34" charset="0"/>
                <a:ea typeface="Scotia Headline" panose="020B0703020203020204" pitchFamily="34" charset="0"/>
              </a:rPr>
              <a:t>Highlights of Changes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806575A-9AA9-2986-7391-CE89EC17E4BE}"/>
              </a:ext>
            </a:extLst>
          </p:cNvPr>
          <p:cNvSpPr txBox="1"/>
          <p:nvPr/>
        </p:nvSpPr>
        <p:spPr>
          <a:xfrm>
            <a:off x="6481205" y="12177684"/>
            <a:ext cx="6617900" cy="45594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dirty="0">
                <a:latin typeface="Scotia"/>
                <a:ea typeface="Scotia" panose="020B0503020203020204" pitchFamily="34" charset="0"/>
              </a:rPr>
              <a:t>Mandatory </a:t>
            </a:r>
            <a:r>
              <a:rPr lang="en-US" sz="1700" b="1" dirty="0">
                <a:latin typeface="Scotia"/>
                <a:ea typeface="Scotia" panose="020B0503020203020204" pitchFamily="34" charset="0"/>
              </a:rPr>
              <a:t>auto-populated fields</a:t>
            </a:r>
            <a:r>
              <a:rPr lang="en-US" sz="1700" dirty="0">
                <a:latin typeface="Scotia"/>
                <a:ea typeface="Scotia" panose="020B0503020203020204" pitchFamily="34" charset="0"/>
              </a:rPr>
              <a:t>, </a:t>
            </a:r>
            <a:r>
              <a:rPr lang="en-US" sz="1700" b="1" dirty="0">
                <a:latin typeface="Scotia"/>
                <a:ea typeface="Scotia" panose="020B0503020203020204" pitchFamily="34" charset="0"/>
              </a:rPr>
              <a:t>drop-down</a:t>
            </a:r>
            <a:r>
              <a:rPr lang="en-US" sz="1700" dirty="0">
                <a:latin typeface="Scotia"/>
                <a:ea typeface="Scotia" panose="020B0503020203020204" pitchFamily="34" charset="0"/>
              </a:rPr>
              <a:t> </a:t>
            </a:r>
            <a:r>
              <a:rPr lang="en-US" sz="1700" b="1" dirty="0">
                <a:latin typeface="Scotia"/>
                <a:ea typeface="Scotia" panose="020B0503020203020204" pitchFamily="34" charset="0"/>
              </a:rPr>
              <a:t>menus</a:t>
            </a:r>
            <a:r>
              <a:rPr lang="en-US" sz="1700" dirty="0">
                <a:latin typeface="Scotia"/>
                <a:ea typeface="Scotia" panose="020B0503020203020204" pitchFamily="34" charset="0"/>
              </a:rPr>
              <a:t>, and </a:t>
            </a:r>
            <a:r>
              <a:rPr lang="en-US" sz="1700" b="1" dirty="0">
                <a:latin typeface="Scotia"/>
                <a:ea typeface="Scotia" panose="020B0503020203020204" pitchFamily="34" charset="0"/>
              </a:rPr>
              <a:t>radio buttons </a:t>
            </a:r>
            <a:r>
              <a:rPr lang="en-US" sz="1700" dirty="0">
                <a:latin typeface="Scotia"/>
                <a:ea typeface="Scotia" panose="020B0503020203020204" pitchFamily="34" charset="0"/>
              </a:rPr>
              <a:t>ensure nothing is missed.</a:t>
            </a:r>
          </a:p>
          <a:p>
            <a:endParaRPr lang="en-US" sz="1732" dirty="0">
              <a:latin typeface="Scotia" panose="020B0503020203020204" pitchFamily="34" charset="0"/>
              <a:ea typeface="Scotia" panose="020B0503020203020204" pitchFamily="34" charset="0"/>
            </a:endParaRPr>
          </a:p>
          <a:p>
            <a:r>
              <a:rPr lang="en-US" sz="1700" dirty="0">
                <a:latin typeface="Scotia"/>
                <a:ea typeface="Scotia" panose="020B0503020203020204" pitchFamily="34" charset="0"/>
              </a:rPr>
              <a:t>The option to choose </a:t>
            </a:r>
            <a:r>
              <a:rPr lang="en-US" sz="1700" b="1" dirty="0">
                <a:latin typeface="Scotia"/>
                <a:ea typeface="Scotia" panose="020B0503020203020204" pitchFamily="34" charset="0"/>
              </a:rPr>
              <a:t>language preference</a:t>
            </a:r>
            <a:r>
              <a:rPr lang="en-US" sz="1700" dirty="0">
                <a:latin typeface="Scotia"/>
                <a:ea typeface="Scotia" panose="020B0503020203020204" pitchFamily="34" charset="0"/>
              </a:rPr>
              <a:t> ENG/FR enables users to avoid accessing two separate UTR Forms.</a:t>
            </a:r>
          </a:p>
          <a:p>
            <a:endParaRPr lang="en-US" sz="1732" dirty="0">
              <a:latin typeface="Scotia" panose="020B0503020203020204" pitchFamily="34" charset="0"/>
              <a:ea typeface="Scotia" panose="020B0503020203020204" pitchFamily="34" charset="0"/>
            </a:endParaRPr>
          </a:p>
          <a:p>
            <a:r>
              <a:rPr lang="en-US" sz="1700" dirty="0">
                <a:latin typeface="Scotia"/>
                <a:ea typeface="Scotia" panose="020B0503020203020204" pitchFamily="34" charset="0"/>
              </a:rPr>
              <a:t>The ability to </a:t>
            </a:r>
            <a:r>
              <a:rPr lang="en-US" sz="1700" b="1" dirty="0">
                <a:latin typeface="Scotia"/>
                <a:ea typeface="Scotia" panose="020B0503020203020204" pitchFamily="34" charset="0"/>
              </a:rPr>
              <a:t>add attachments </a:t>
            </a:r>
            <a:r>
              <a:rPr lang="en-CA" sz="1700" dirty="0">
                <a:latin typeface="Scotia"/>
                <a:ea typeface="Scotia" panose="020B0503020203020204" pitchFamily="34" charset="0"/>
              </a:rPr>
              <a:t>supports documentation. </a:t>
            </a:r>
            <a:endParaRPr lang="en-US" sz="1700" dirty="0">
              <a:latin typeface="Scotia"/>
              <a:ea typeface="Scotia" panose="020B0503020203020204" pitchFamily="34" charset="0"/>
            </a:endParaRPr>
          </a:p>
          <a:p>
            <a:endParaRPr lang="en-US" sz="1732" dirty="0">
              <a:latin typeface="Scotia" panose="020B0503020203020204" pitchFamily="34" charset="0"/>
              <a:ea typeface="Scotia" panose="020B0503020203020204" pitchFamily="34" charset="0"/>
            </a:endParaRPr>
          </a:p>
          <a:p>
            <a:r>
              <a:rPr lang="en-US" sz="1700" dirty="0">
                <a:latin typeface="Scotia"/>
                <a:ea typeface="Scotia" panose="020B0503020203020204" pitchFamily="34" charset="0"/>
              </a:rPr>
              <a:t>The ability to </a:t>
            </a:r>
            <a:r>
              <a:rPr lang="en-US" sz="1700" b="1" dirty="0">
                <a:latin typeface="Scotia"/>
                <a:ea typeface="Scotia" panose="020B0503020203020204" pitchFamily="34" charset="0"/>
              </a:rPr>
              <a:t>add up to 10 Client IDs </a:t>
            </a:r>
            <a:r>
              <a:rPr lang="en-US" sz="1700" dirty="0">
                <a:latin typeface="Scotia"/>
                <a:ea typeface="Scotia" panose="020B0503020203020204" pitchFamily="34" charset="0"/>
              </a:rPr>
              <a:t>allows bulk case submissions and reduces the need for several manual case creations. </a:t>
            </a:r>
          </a:p>
          <a:p>
            <a:endParaRPr lang="en-US" sz="1732" dirty="0">
              <a:latin typeface="Scotia" panose="020B0503020203020204" pitchFamily="34" charset="0"/>
              <a:ea typeface="Scotia" panose="020B0503020203020204" pitchFamily="34" charset="0"/>
            </a:endParaRPr>
          </a:p>
          <a:p>
            <a:r>
              <a:rPr lang="en-US" sz="1700" dirty="0">
                <a:latin typeface="Scotia"/>
                <a:ea typeface="Scotia" panose="020B0503020203020204" pitchFamily="34" charset="0"/>
              </a:rPr>
              <a:t>The </a:t>
            </a:r>
            <a:r>
              <a:rPr lang="en-US" sz="1700" b="1" dirty="0">
                <a:latin typeface="Scotia"/>
                <a:ea typeface="Scotia" panose="020B0503020203020204" pitchFamily="34" charset="0"/>
              </a:rPr>
              <a:t>removal of the ability to save drafts </a:t>
            </a:r>
            <a:r>
              <a:rPr lang="en-US" sz="1700" dirty="0">
                <a:latin typeface="Scotia"/>
                <a:ea typeface="Scotia" panose="020B0503020203020204" pitchFamily="34" charset="0"/>
              </a:rPr>
              <a:t>eliminates issues caused by unsubmitted UTRs. </a:t>
            </a:r>
          </a:p>
          <a:p>
            <a:endParaRPr lang="en-US" sz="1700" dirty="0">
              <a:latin typeface="Scotia"/>
              <a:ea typeface="Scotia" panose="020B0503020203020204" pitchFamily="34" charset="0"/>
            </a:endParaRPr>
          </a:p>
          <a:p>
            <a:r>
              <a:rPr lang="en-US" sz="1700" b="1" dirty="0">
                <a:latin typeface="Scotia"/>
                <a:ea typeface="Scotia" panose="020B0503020203020204" pitchFamily="34" charset="0"/>
              </a:rPr>
              <a:t>Data transfer to Enterprise Case Management (ECM) system </a:t>
            </a:r>
            <a:r>
              <a:rPr lang="en-US" sz="1700" dirty="0">
                <a:latin typeface="Scotia"/>
                <a:ea typeface="Scotia" panose="020B0503020203020204" pitchFamily="34" charset="0"/>
              </a:rPr>
              <a:t>allows investigators to have all the relevant information for reviews without leaving the ECM. 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39B4AE8D-7251-9B85-DFAB-F4A4BDC84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1513" y="12205920"/>
            <a:ext cx="488092" cy="488092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40C1D67-BF21-BBCF-91CF-2B7304960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1513" y="12981268"/>
            <a:ext cx="488092" cy="48809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2F6C6F6-7A7F-EA87-74EC-BCD054B47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1513" y="13693972"/>
            <a:ext cx="488092" cy="48809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CE10D095-C4B6-2912-D40D-CB47E6ADA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1513" y="14258628"/>
            <a:ext cx="488092" cy="488092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41EFC3E-3180-D3F7-FC7A-553ED6A0D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1513" y="15047532"/>
            <a:ext cx="488092" cy="48809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937571C-BCEC-A0DA-012A-0FFBCFF8C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1513" y="15851644"/>
            <a:ext cx="488092" cy="4880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C827E1-D4B4-E3D5-87E5-00FDB30F8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85" y="12413506"/>
            <a:ext cx="4874537" cy="4218014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DFB2877-9944-7352-3DE2-92CCEB3CB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17934" y="1522959"/>
            <a:ext cx="9156344" cy="0"/>
          </a:xfrm>
          <a:prstGeom prst="line">
            <a:avLst/>
          </a:prstGeom>
          <a:ln w="9525">
            <a:solidFill>
              <a:srgbClr val="F5EF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FE56BD-EB03-1125-9090-382B55B2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2674278" y="-28854"/>
            <a:ext cx="0" cy="2049498"/>
          </a:xfrm>
          <a:prstGeom prst="line">
            <a:avLst/>
          </a:prstGeom>
          <a:ln w="9525">
            <a:solidFill>
              <a:srgbClr val="F5EF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3A57FBD4-F526-B996-6782-EE0328D1B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" y="-28854"/>
            <a:ext cx="639727" cy="2061919"/>
          </a:xfrm>
          <a:prstGeom prst="rect">
            <a:avLst/>
          </a:prstGeom>
          <a:solidFill>
            <a:srgbClr val="EC11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6747CCE-8C41-67D0-3A58-7AA7CB23B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b="1606"/>
          <a:stretch/>
        </p:blipFill>
        <p:spPr>
          <a:xfrm>
            <a:off x="639732" y="-28854"/>
            <a:ext cx="3008153" cy="2061915"/>
          </a:xfrm>
          <a:prstGeom prst="rect">
            <a:avLst/>
          </a:prstGeom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9A1E1BB2-9018-1B18-9CEF-B6991DD4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3711" y1="26367" x2="53711" y2="26367"/>
                        <a14:foregroundMark x1="56055" y1="74609" x2="56055" y2="74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42" t="12589" r="19913" b="11326"/>
          <a:stretch/>
        </p:blipFill>
        <p:spPr bwMode="auto">
          <a:xfrm>
            <a:off x="88796" y="50135"/>
            <a:ext cx="480703" cy="64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E11EC54-9F32-19CC-696D-A7C92B74DD62}"/>
              </a:ext>
            </a:extLst>
          </p:cNvPr>
          <p:cNvSpPr/>
          <p:nvPr/>
        </p:nvSpPr>
        <p:spPr>
          <a:xfrm>
            <a:off x="0" y="17037949"/>
            <a:ext cx="13716000" cy="545201"/>
          </a:xfrm>
          <a:prstGeom prst="rect">
            <a:avLst/>
          </a:prstGeom>
          <a:solidFill>
            <a:srgbClr val="1E11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" dirty="0">
                <a:solidFill>
                  <a:srgbClr val="F5EFE8"/>
                </a:solidFill>
                <a:latin typeface="Scotia Headline" panose="020B0703020203020204" pitchFamily="34" charset="0"/>
                <a:ea typeface="Scotia Headline" panose="020B0703020203020204" pitchFamily="34" charset="0"/>
              </a:rPr>
              <a:t>September 2025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B3A0E00-3376-3F97-805A-FDBBA8031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52023" y="3654529"/>
            <a:ext cx="5179046" cy="3653535"/>
          </a:xfrm>
          <a:prstGeom prst="roundRect">
            <a:avLst>
              <a:gd name="adj" fmla="val 7039"/>
            </a:avLst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0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1b4d16-c443-4b30-9d65-64c09df87644">
      <Terms xmlns="http://schemas.microsoft.com/office/infopath/2007/PartnerControls"/>
    </lcf76f155ced4ddcb4097134ff3c332f>
    <TaxCatchAll xmlns="0850c846-3cfe-4030-916e-148095437ee4" xsi:nil="true"/>
    <SharedWithUsers xmlns="0850c846-3cfe-4030-916e-148095437ee4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6781714DA7F3478D7B8706BDA1BAA2" ma:contentTypeVersion="18" ma:contentTypeDescription="Create a new document." ma:contentTypeScope="" ma:versionID="6a3a59fe74ccbd619dfed61af33af8ec">
  <xsd:schema xmlns:xsd="http://www.w3.org/2001/XMLSchema" xmlns:xs="http://www.w3.org/2001/XMLSchema" xmlns:p="http://schemas.microsoft.com/office/2006/metadata/properties" xmlns:ns2="711b4d16-c443-4b30-9d65-64c09df87644" xmlns:ns3="0850c846-3cfe-4030-916e-148095437ee4" targetNamespace="http://schemas.microsoft.com/office/2006/metadata/properties" ma:root="true" ma:fieldsID="7805e32fb8075f0adca13d1cec70c4a2" ns2:_="" ns3:_="">
    <xsd:import namespace="711b4d16-c443-4b30-9d65-64c09df87644"/>
    <xsd:import namespace="0850c846-3cfe-4030-916e-148095437e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b4d16-c443-4b30-9d65-64c09df87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1ae396a-c076-4d2d-8527-41749cbd11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c846-3cfe-4030-916e-148095437ee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43d3c1d-fe10-4839-ae6e-038ee3b8bb8f}" ma:internalName="TaxCatchAll" ma:showField="CatchAllData" ma:web="0850c846-3cfe-4030-916e-148095437e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56AEEC-3589-429E-BC61-E16E3BC66E30}">
  <ds:schemaRefs>
    <ds:schemaRef ds:uri="0850c846-3cfe-4030-916e-148095437ee4"/>
    <ds:schemaRef ds:uri="http://purl.org/dc/elements/1.1/"/>
    <ds:schemaRef ds:uri="711b4d16-c443-4b30-9d65-64c09df87644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6B58F3C-ADFC-4C77-8C38-CAF199351D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1b4d16-c443-4b30-9d65-64c09df87644"/>
    <ds:schemaRef ds:uri="0850c846-3cfe-4030-916e-148095437e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FA8B39-67A4-4F42-924A-036A4F98A83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ff33436-4701-4dad-b7d3-3462e99c6889}" enabled="0" method="" siteId="{8ff33436-4701-4dad-b7d3-3462e99c688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301</TotalTime>
  <Words>313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Scotia</vt:lpstr>
      <vt:lpstr>Scotia Headline</vt:lpstr>
      <vt:lpstr>Scotia regular</vt:lpstr>
      <vt:lpstr>Aptos</vt:lpstr>
      <vt:lpstr>Arial</vt:lpstr>
      <vt:lpstr>Calibri</vt:lpstr>
      <vt:lpstr>Calibri Light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Gibson-Morgan</dc:creator>
  <cp:lastModifiedBy>Kathy Li</cp:lastModifiedBy>
  <cp:revision>11</cp:revision>
  <dcterms:created xsi:type="dcterms:W3CDTF">2025-01-14T16:25:21Z</dcterms:created>
  <dcterms:modified xsi:type="dcterms:W3CDTF">2026-02-22T22:20:02Z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0x0101004B6781714DA7F3478D7B8706BDA1BAA2</vt:lpwstr>
  </property>
  <property fmtid="{D5CDD505-2E9C-101B-9397-08002B2CF9AE}" pid="3" name="MediaServiceImageTags">
    <vt:lpwstr/>
  </property>
  <property fmtid="{D5CDD505-2E9C-101B-9397-08002B2CF9AE}" pid="4" name="Order">
    <vt:r8>28481400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SharedFileIndex">
    <vt:lpwstr/>
  </property>
  <property fmtid="{D5CDD505-2E9C-101B-9397-08002B2CF9AE}" pid="12" name="_SourceUrl">
    <vt:lpwstr/>
  </property>
</Properties>
</file>